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Lst>
  <p:notesMasterIdLst>
    <p:notesMasterId r:id="rId87"/>
  </p:notesMasterIdLst>
  <p:sldIdLst>
    <p:sldId id="33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391"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94"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95" r:id="rId79"/>
    <p:sldId id="353" r:id="rId80"/>
    <p:sldId id="399" r:id="rId81"/>
    <p:sldId id="368" r:id="rId82"/>
    <p:sldId id="369" r:id="rId83"/>
    <p:sldId id="370" r:id="rId84"/>
    <p:sldId id="371" r:id="rId85"/>
    <p:sldId id="372" r:id="rId8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74" userDrawn="1">
          <p15:clr>
            <a:srgbClr val="A4A3A4"/>
          </p15:clr>
        </p15:guide>
        <p15:guide id="3" orient="horz" pos="527" userDrawn="1">
          <p15:clr>
            <a:srgbClr val="A4A3A4"/>
          </p15:clr>
        </p15:guide>
        <p15:guide id="5" pos="5534" userDrawn="1">
          <p15:clr>
            <a:srgbClr val="A4A3A4"/>
          </p15:clr>
        </p15:guide>
        <p15:guide id="7" pos="476" userDrawn="1">
          <p15:clr>
            <a:srgbClr val="A4A3A4"/>
          </p15:clr>
        </p15:guide>
        <p15:guide id="8" pos="703" userDrawn="1">
          <p15:clr>
            <a:srgbClr val="A4A3A4"/>
          </p15:clr>
        </p15:guide>
        <p15:guide id="9" orient="horz" pos="981" userDrawn="1">
          <p15:clr>
            <a:srgbClr val="A4A3A4"/>
          </p15:clr>
        </p15:guide>
        <p15:guide id="10" pos="97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non, Bincy" initials="MB" lastIdx="6" clrIdx="0">
    <p:extLst>
      <p:ext uri="{19B8F6BF-5375-455C-9EA6-DF929625EA0E}">
        <p15:presenceInfo xmlns:p15="http://schemas.microsoft.com/office/powerpoint/2012/main" userId="Menon, Bincy" providerId="None"/>
      </p:ext>
    </p:extLst>
  </p:cmAuthor>
  <p:cmAuthor id="2" name="LAPTOP" initials="L" lastIdx="1" clrIdx="1"/>
  <p:cmAuthor id="3" name="Syed,HaameedMazhar" initials="S" lastIdx="1" clrIdx="2">
    <p:extLst>
      <p:ext uri="{19B8F6BF-5375-455C-9EA6-DF929625EA0E}">
        <p15:presenceInfo xmlns:p15="http://schemas.microsoft.com/office/powerpoint/2012/main" userId="S-1-5-21-2752970185-40930380-1894245210-294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00" autoAdjust="0"/>
    <p:restoredTop sz="91163" autoAdjust="0"/>
  </p:normalViewPr>
  <p:slideViewPr>
    <p:cSldViewPr snapToGrid="0" snapToObjects="1">
      <p:cViewPr varScale="1">
        <p:scale>
          <a:sx n="101" d="100"/>
          <a:sy n="101" d="100"/>
        </p:scale>
        <p:origin x="1152" y="114"/>
      </p:cViewPr>
      <p:guideLst>
        <p:guide orient="horz" pos="3974"/>
        <p:guide orient="horz" pos="527"/>
        <p:guide pos="5534"/>
        <p:guide pos="476"/>
        <p:guide pos="703"/>
        <p:guide orient="horz" pos="981"/>
        <p:guide pos="975"/>
      </p:guideLst>
    </p:cSldViewPr>
  </p:slideViewPr>
  <p:outlineViewPr>
    <p:cViewPr>
      <p:scale>
        <a:sx n="33" d="100"/>
        <a:sy n="33" d="100"/>
      </p:scale>
      <p:origin x="0" y="-10120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F2B627-9F46-43E7-9349-1E2FBC7C9D9E}" type="datetimeFigureOut">
              <a:rPr lang="en-IN" smtClean="0"/>
              <a:t>22-01-2019</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6389AF-5FBE-42E6-97C2-BC9D70E80FCE}" type="slidenum">
              <a:rPr lang="en-IN" smtClean="0"/>
              <a:t>‹#›</a:t>
            </a:fld>
            <a:endParaRPr lang="en-IN"/>
          </a:p>
        </p:txBody>
      </p:sp>
    </p:spTree>
    <p:extLst>
      <p:ext uri="{BB962C8B-B14F-4D97-AF65-F5344CB8AC3E}">
        <p14:creationId xmlns:p14="http://schemas.microsoft.com/office/powerpoint/2010/main" val="4009955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C07E3DFF-687C-4CF5-9849-A92F8D4F2927}"/>
              </a:ext>
            </a:extLst>
          </p:cNvPr>
          <p:cNvSpPr>
            <a:spLocks noGrp="1" noRot="1" noChangeAspect="1" noTextEdit="1"/>
          </p:cNvSpPr>
          <p:nvPr>
            <p:ph type="sldImg"/>
          </p:nvPr>
        </p:nvSpPr>
        <p:spPr bwMode="auto">
          <a:xfrm>
            <a:off x="1143000" y="685800"/>
            <a:ext cx="4573588"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a:extLst>
              <a:ext uri="{FF2B5EF4-FFF2-40B4-BE49-F238E27FC236}">
                <a16:creationId xmlns:a16="http://schemas.microsoft.com/office/drawing/2014/main" id="{C6B76B4B-C18C-44F1-BB19-C0D2A42E257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124" name="Slide Number Placeholder 3">
            <a:extLst>
              <a:ext uri="{FF2B5EF4-FFF2-40B4-BE49-F238E27FC236}">
                <a16:creationId xmlns:a16="http://schemas.microsoft.com/office/drawing/2014/main" id="{09FB6AC2-2AD9-4AEB-9E72-C465C857B95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DA64A975-5D67-410A-801F-8BEDDF40DB8A}"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ct val="0"/>
                </a:spcBef>
                <a:spcAft>
                  <a:spcPts val="0"/>
                </a:spcAft>
                <a:buClrTx/>
                <a:buSzTx/>
                <a:buFontTx/>
                <a:buNone/>
                <a:tabLst/>
                <a:defRPr/>
              </a:pPr>
              <a:t>1</a:t>
            </a:fld>
            <a:endPar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6389AF-5FBE-42E6-97C2-BC9D70E80FCE}" type="slidenum">
              <a:rPr lang="en-IN" smtClean="0"/>
              <a:t>36</a:t>
            </a:fld>
            <a:endParaRPr lang="en-IN"/>
          </a:p>
        </p:txBody>
      </p:sp>
    </p:spTree>
    <p:extLst>
      <p:ext uri="{BB962C8B-B14F-4D97-AF65-F5344CB8AC3E}">
        <p14:creationId xmlns:p14="http://schemas.microsoft.com/office/powerpoint/2010/main" val="31880580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t>Figure 9.5 </a:t>
            </a:r>
            <a:b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br>
            <a: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t>Illustrating the concept of a blend</a:t>
            </a:r>
            <a:endParaRPr lang="en-I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976389AF-5FBE-42E6-97C2-BC9D70E80FCE}" type="slidenum">
              <a:rPr lang="en-IN" smtClean="0"/>
              <a:t>39</a:t>
            </a:fld>
            <a:endParaRPr lang="en-IN"/>
          </a:p>
        </p:txBody>
      </p:sp>
    </p:spTree>
    <p:extLst>
      <p:ext uri="{BB962C8B-B14F-4D97-AF65-F5344CB8AC3E}">
        <p14:creationId xmlns:p14="http://schemas.microsoft.com/office/powerpoint/2010/main" val="3458355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6389AF-5FBE-42E6-97C2-BC9D70E80FCE}" type="slidenum">
              <a:rPr lang="en-IN" smtClean="0"/>
              <a:t>40</a:t>
            </a:fld>
            <a:endParaRPr lang="en-IN"/>
          </a:p>
        </p:txBody>
      </p:sp>
    </p:spTree>
    <p:extLst>
      <p:ext uri="{BB962C8B-B14F-4D97-AF65-F5344CB8AC3E}">
        <p14:creationId xmlns:p14="http://schemas.microsoft.com/office/powerpoint/2010/main" val="3688100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6389AF-5FBE-42E6-97C2-BC9D70E80FCE}" type="slidenum">
              <a:rPr lang="en-IN" smtClean="0"/>
              <a:t>41</a:t>
            </a:fld>
            <a:endParaRPr lang="en-IN"/>
          </a:p>
        </p:txBody>
      </p:sp>
    </p:spTree>
    <p:extLst>
      <p:ext uri="{BB962C8B-B14F-4D97-AF65-F5344CB8AC3E}">
        <p14:creationId xmlns:p14="http://schemas.microsoft.com/office/powerpoint/2010/main" val="32250142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6389AF-5FBE-42E6-97C2-BC9D70E80FCE}" type="slidenum">
              <a:rPr lang="en-IN" smtClean="0"/>
              <a:t>42</a:t>
            </a:fld>
            <a:endParaRPr lang="en-IN"/>
          </a:p>
        </p:txBody>
      </p:sp>
    </p:spTree>
    <p:extLst>
      <p:ext uri="{BB962C8B-B14F-4D97-AF65-F5344CB8AC3E}">
        <p14:creationId xmlns:p14="http://schemas.microsoft.com/office/powerpoint/2010/main" val="4090100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6389AF-5FBE-42E6-97C2-BC9D70E80FCE}" type="slidenum">
              <a:rPr lang="en-IN" smtClean="0"/>
              <a:t>49</a:t>
            </a:fld>
            <a:endParaRPr lang="en-IN"/>
          </a:p>
        </p:txBody>
      </p:sp>
    </p:spTree>
    <p:extLst>
      <p:ext uri="{BB962C8B-B14F-4D97-AF65-F5344CB8AC3E}">
        <p14:creationId xmlns:p14="http://schemas.microsoft.com/office/powerpoint/2010/main" val="32327225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t>Table 9.4 </a:t>
            </a:r>
            <a:b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br>
            <a: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t>Considering the various uses of actions select and choose</a:t>
            </a:r>
            <a:endParaRPr lang="en-I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976389AF-5FBE-42E6-97C2-BC9D70E80FCE}" type="slidenum">
              <a:rPr lang="en-IN" smtClean="0"/>
              <a:t>56</a:t>
            </a:fld>
            <a:endParaRPr lang="en-IN"/>
          </a:p>
        </p:txBody>
      </p:sp>
    </p:spTree>
    <p:extLst>
      <p:ext uri="{BB962C8B-B14F-4D97-AF65-F5344CB8AC3E}">
        <p14:creationId xmlns:p14="http://schemas.microsoft.com/office/powerpoint/2010/main" val="3894777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baseline="0" dirty="0" smtClean="0">
                <a:solidFill>
                  <a:schemeClr val="tx1"/>
                </a:solidFill>
                <a:latin typeface="+mn-lt"/>
                <a:ea typeface="+mn-ea"/>
                <a:cs typeface="+mn-cs"/>
              </a:rPr>
              <a:t>Figure 9.6 </a:t>
            </a:r>
            <a:br>
              <a:rPr lang="en-IN" sz="1200" b="0" i="0" u="none" strike="noStrike" kern="1200" baseline="0" dirty="0" smtClean="0">
                <a:solidFill>
                  <a:schemeClr val="tx1"/>
                </a:solidFill>
                <a:latin typeface="+mn-lt"/>
                <a:ea typeface="+mn-ea"/>
                <a:cs typeface="+mn-cs"/>
              </a:rPr>
            </a:br>
            <a:r>
              <a:rPr lang="en-IN" sz="1200" b="0" i="0" u="none" strike="noStrike" kern="1200" baseline="0" dirty="0" smtClean="0">
                <a:solidFill>
                  <a:schemeClr val="tx1"/>
                </a:solidFill>
                <a:latin typeface="+mn-lt"/>
                <a:ea typeface="+mn-ea"/>
                <a:cs typeface="+mn-cs"/>
              </a:rPr>
              <a:t>Possible conceptual model for MP3 example</a:t>
            </a:r>
            <a:endParaRPr lang="en-IN" dirty="0"/>
          </a:p>
        </p:txBody>
      </p:sp>
      <p:sp>
        <p:nvSpPr>
          <p:cNvPr id="4" name="Slide Number Placeholder 3"/>
          <p:cNvSpPr>
            <a:spLocks noGrp="1"/>
          </p:cNvSpPr>
          <p:nvPr>
            <p:ph type="sldNum" sz="quarter" idx="10"/>
          </p:nvPr>
        </p:nvSpPr>
        <p:spPr/>
        <p:txBody>
          <a:bodyPr/>
          <a:lstStyle/>
          <a:p>
            <a:fld id="{976389AF-5FBE-42E6-97C2-BC9D70E80FCE}" type="slidenum">
              <a:rPr lang="en-IN" smtClean="0"/>
              <a:t>58</a:t>
            </a:fld>
            <a:endParaRPr lang="en-IN"/>
          </a:p>
        </p:txBody>
      </p:sp>
    </p:spTree>
    <p:extLst>
      <p:ext uri="{BB962C8B-B14F-4D97-AF65-F5344CB8AC3E}">
        <p14:creationId xmlns:p14="http://schemas.microsoft.com/office/powerpoint/2010/main" val="5231200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baseline="0" dirty="0" smtClean="0">
                <a:solidFill>
                  <a:schemeClr val="tx1"/>
                </a:solidFill>
                <a:latin typeface="Arial" panose="020B0604020202020204" pitchFamily="34" charset="0"/>
                <a:ea typeface="+mn-ea"/>
                <a:cs typeface="Arial" panose="020B0604020202020204" pitchFamily="34" charset="0"/>
              </a:rPr>
              <a:t>Figure 9.8 </a:t>
            </a:r>
            <a:br>
              <a:rPr lang="en-IN" sz="1200" b="0" i="0" u="none" strike="noStrike" kern="1200" baseline="0" dirty="0" smtClean="0">
                <a:solidFill>
                  <a:schemeClr val="tx1"/>
                </a:solidFill>
                <a:latin typeface="Arial" panose="020B0604020202020204" pitchFamily="34" charset="0"/>
                <a:ea typeface="+mn-ea"/>
                <a:cs typeface="Arial" panose="020B0604020202020204" pitchFamily="34" charset="0"/>
              </a:rPr>
            </a:br>
            <a:r>
              <a:rPr lang="en-IN" sz="1200" b="0" i="0" u="none" strike="noStrike" kern="1200" baseline="0" dirty="0" smtClean="0">
                <a:solidFill>
                  <a:schemeClr val="tx1"/>
                </a:solidFill>
                <a:latin typeface="Arial" panose="020B0604020202020204" pitchFamily="34" charset="0"/>
                <a:ea typeface="+mn-ea"/>
                <a:cs typeface="Arial" panose="020B0604020202020204" pitchFamily="34" charset="0"/>
              </a:rPr>
              <a:t>Voice recorder from Apple</a:t>
            </a:r>
            <a:endParaRPr lang="en-I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976389AF-5FBE-42E6-97C2-BC9D70E80FCE}" type="slidenum">
              <a:rPr lang="en-IN" smtClean="0"/>
              <a:t>67</a:t>
            </a:fld>
            <a:endParaRPr lang="en-IN"/>
          </a:p>
        </p:txBody>
      </p:sp>
    </p:spTree>
    <p:extLst>
      <p:ext uri="{BB962C8B-B14F-4D97-AF65-F5344CB8AC3E}">
        <p14:creationId xmlns:p14="http://schemas.microsoft.com/office/powerpoint/2010/main" val="35446314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6389AF-5FBE-42E6-97C2-BC9D70E80FCE}" type="slidenum">
              <a:rPr lang="en-IN" smtClean="0"/>
              <a:t>68</a:t>
            </a:fld>
            <a:endParaRPr lang="en-IN"/>
          </a:p>
        </p:txBody>
      </p:sp>
    </p:spTree>
    <p:extLst>
      <p:ext uri="{BB962C8B-B14F-4D97-AF65-F5344CB8AC3E}">
        <p14:creationId xmlns:p14="http://schemas.microsoft.com/office/powerpoint/2010/main" val="464824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6389AF-5FBE-42E6-97C2-BC9D70E80FCE}" type="slidenum">
              <a:rPr lang="en-IN" smtClean="0"/>
              <a:t>2</a:t>
            </a:fld>
            <a:endParaRPr lang="en-IN"/>
          </a:p>
        </p:txBody>
      </p:sp>
    </p:spTree>
    <p:extLst>
      <p:ext uri="{BB962C8B-B14F-4D97-AF65-F5344CB8AC3E}">
        <p14:creationId xmlns:p14="http://schemas.microsoft.com/office/powerpoint/2010/main" val="30372438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baseline="0" dirty="0" smtClean="0">
                <a:solidFill>
                  <a:schemeClr val="tx1"/>
                </a:solidFill>
                <a:latin typeface="Arial" panose="020B0604020202020204" pitchFamily="34" charset="0"/>
                <a:ea typeface="+mn-ea"/>
                <a:cs typeface="Arial" panose="020B0604020202020204" pitchFamily="34" charset="0"/>
              </a:rPr>
              <a:t>Figure 9.10 </a:t>
            </a:r>
            <a:br>
              <a:rPr lang="en-IN" sz="1200" b="0" i="0" u="none" strike="noStrike" kern="1200" baseline="0" dirty="0" smtClean="0">
                <a:solidFill>
                  <a:schemeClr val="tx1"/>
                </a:solidFill>
                <a:latin typeface="Arial" panose="020B0604020202020204" pitchFamily="34" charset="0"/>
                <a:ea typeface="+mn-ea"/>
                <a:cs typeface="Arial" panose="020B0604020202020204" pitchFamily="34" charset="0"/>
              </a:rPr>
            </a:br>
            <a:r>
              <a:rPr lang="en-IN" sz="1200" b="0" i="0" u="none" strike="noStrike" kern="1200" baseline="0" dirty="0" smtClean="0">
                <a:solidFill>
                  <a:schemeClr val="tx1"/>
                </a:solidFill>
                <a:latin typeface="Arial" panose="020B0604020202020204" pitchFamily="34" charset="0"/>
                <a:ea typeface="+mn-ea"/>
                <a:cs typeface="Arial" panose="020B0604020202020204" pitchFamily="34" charset="0"/>
              </a:rPr>
              <a:t>Possible design for selection action</a:t>
            </a:r>
            <a:endParaRPr lang="en-I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976389AF-5FBE-42E6-97C2-BC9D70E80FCE}" type="slidenum">
              <a:rPr lang="en-IN" smtClean="0"/>
              <a:t>73</a:t>
            </a:fld>
            <a:endParaRPr lang="en-IN"/>
          </a:p>
        </p:txBody>
      </p:sp>
    </p:spTree>
    <p:extLst>
      <p:ext uri="{BB962C8B-B14F-4D97-AF65-F5344CB8AC3E}">
        <p14:creationId xmlns:p14="http://schemas.microsoft.com/office/powerpoint/2010/main" val="279656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t>Table 9.5 </a:t>
            </a:r>
            <a:b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br>
            <a: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t>An interaction pattern for the Edit action</a:t>
            </a:r>
            <a:endParaRPr lang="en-I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976389AF-5FBE-42E6-97C2-BC9D70E80FCE}" type="slidenum">
              <a:rPr lang="en-IN" smtClean="0"/>
              <a:t>79</a:t>
            </a:fld>
            <a:endParaRPr lang="en-IN"/>
          </a:p>
        </p:txBody>
      </p:sp>
    </p:spTree>
    <p:extLst>
      <p:ext uri="{BB962C8B-B14F-4D97-AF65-F5344CB8AC3E}">
        <p14:creationId xmlns:p14="http://schemas.microsoft.com/office/powerpoint/2010/main" val="12870316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t>Table 9.5 </a:t>
            </a:r>
            <a:b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br>
            <a: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t>An interaction pattern for the Edit action (Continued)</a:t>
            </a:r>
            <a:endParaRPr lang="en-IN" dirty="0" smtClean="0">
              <a:latin typeface="Arial" panose="020B0604020202020204" pitchFamily="34" charset="0"/>
              <a:cs typeface="Arial" panose="020B0604020202020204" pitchFamily="34" charset="0"/>
            </a:endParaRPr>
          </a:p>
          <a:p>
            <a:endParaRPr lang="en-IN" dirty="0"/>
          </a:p>
        </p:txBody>
      </p:sp>
      <p:sp>
        <p:nvSpPr>
          <p:cNvPr id="4" name="Slide Number Placeholder 3"/>
          <p:cNvSpPr>
            <a:spLocks noGrp="1"/>
          </p:cNvSpPr>
          <p:nvPr>
            <p:ph type="sldNum" sz="quarter" idx="10"/>
          </p:nvPr>
        </p:nvSpPr>
        <p:spPr/>
        <p:txBody>
          <a:bodyPr/>
          <a:lstStyle/>
          <a:p>
            <a:fld id="{976389AF-5FBE-42E6-97C2-BC9D70E80FCE}" type="slidenum">
              <a:rPr lang="en-IN" smtClean="0"/>
              <a:t>80</a:t>
            </a:fld>
            <a:endParaRPr lang="en-IN"/>
          </a:p>
        </p:txBody>
      </p:sp>
    </p:spTree>
    <p:extLst>
      <p:ext uri="{BB962C8B-B14F-4D97-AF65-F5344CB8AC3E}">
        <p14:creationId xmlns:p14="http://schemas.microsoft.com/office/powerpoint/2010/main" val="35850330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baseline="0" dirty="0" smtClean="0">
                <a:solidFill>
                  <a:schemeClr val="tx1"/>
                </a:solidFill>
                <a:latin typeface="Arial" panose="020B0604020202020204" pitchFamily="34" charset="0"/>
                <a:ea typeface="+mn-ea"/>
                <a:cs typeface="Arial" panose="020B0604020202020204" pitchFamily="34" charset="0"/>
              </a:rPr>
              <a:t>Figure 9.11 </a:t>
            </a:r>
            <a:br>
              <a:rPr lang="en-IN" sz="1200" b="0" i="0" u="none" strike="noStrike" kern="1200" baseline="0" dirty="0" smtClean="0">
                <a:solidFill>
                  <a:schemeClr val="tx1"/>
                </a:solidFill>
                <a:latin typeface="Arial" panose="020B0604020202020204" pitchFamily="34" charset="0"/>
                <a:ea typeface="+mn-ea"/>
                <a:cs typeface="Arial" panose="020B0604020202020204" pitchFamily="34" charset="0"/>
              </a:rPr>
            </a:br>
            <a:r>
              <a:rPr lang="en-IN" sz="1200" b="0" i="0" u="none" strike="noStrike" kern="1200" baseline="0" dirty="0" smtClean="0">
                <a:solidFill>
                  <a:schemeClr val="tx1"/>
                </a:solidFill>
                <a:latin typeface="Arial" panose="020B0604020202020204" pitchFamily="34" charset="0"/>
                <a:ea typeface="+mn-ea"/>
                <a:cs typeface="Arial" panose="020B0604020202020204" pitchFamily="34" charset="0"/>
              </a:rPr>
              <a:t>Dataflow diagram</a:t>
            </a:r>
            <a:endParaRPr lang="en-I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976389AF-5FBE-42E6-97C2-BC9D70E80FCE}" type="slidenum">
              <a:rPr lang="en-IN" smtClean="0"/>
              <a:t>83</a:t>
            </a:fld>
            <a:endParaRPr lang="en-IN"/>
          </a:p>
        </p:txBody>
      </p:sp>
    </p:spTree>
    <p:extLst>
      <p:ext uri="{BB962C8B-B14F-4D97-AF65-F5344CB8AC3E}">
        <p14:creationId xmlns:p14="http://schemas.microsoft.com/office/powerpoint/2010/main" val="6349626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t>Figure 9.12 </a:t>
            </a:r>
            <a:b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br>
            <a: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t>State transition network for ATM example</a:t>
            </a:r>
            <a:endParaRPr lang="en-I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976389AF-5FBE-42E6-97C2-BC9D70E80FCE}" type="slidenum">
              <a:rPr lang="en-IN" smtClean="0"/>
              <a:t>84</a:t>
            </a:fld>
            <a:endParaRPr lang="en-IN"/>
          </a:p>
        </p:txBody>
      </p:sp>
    </p:spTree>
    <p:extLst>
      <p:ext uri="{BB962C8B-B14F-4D97-AF65-F5344CB8AC3E}">
        <p14:creationId xmlns:p14="http://schemas.microsoft.com/office/powerpoint/2010/main" val="4056950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t>Figure 9.1 </a:t>
            </a:r>
            <a:b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br>
            <a: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t>Conceptual and physical design</a:t>
            </a:r>
            <a:endParaRPr lang="en-I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976389AF-5FBE-42E6-97C2-BC9D70E80FCE}" type="slidenum">
              <a:rPr lang="en-IN" smtClean="0"/>
              <a:t>6</a:t>
            </a:fld>
            <a:endParaRPr lang="en-IN"/>
          </a:p>
        </p:txBody>
      </p:sp>
    </p:spTree>
    <p:extLst>
      <p:ext uri="{BB962C8B-B14F-4D97-AF65-F5344CB8AC3E}">
        <p14:creationId xmlns:p14="http://schemas.microsoft.com/office/powerpoint/2010/main" val="4141655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6389AF-5FBE-42E6-97C2-BC9D70E80FCE}" type="slidenum">
              <a:rPr lang="en-IN" smtClean="0"/>
              <a:t>7</a:t>
            </a:fld>
            <a:endParaRPr lang="en-IN"/>
          </a:p>
        </p:txBody>
      </p:sp>
    </p:spTree>
    <p:extLst>
      <p:ext uri="{BB962C8B-B14F-4D97-AF65-F5344CB8AC3E}">
        <p14:creationId xmlns:p14="http://schemas.microsoft.com/office/powerpoint/2010/main" val="4188924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6389AF-5FBE-42E6-97C2-BC9D70E80FCE}" type="slidenum">
              <a:rPr lang="en-IN" smtClean="0"/>
              <a:t>11</a:t>
            </a:fld>
            <a:endParaRPr lang="en-IN"/>
          </a:p>
        </p:txBody>
      </p:sp>
    </p:spTree>
    <p:extLst>
      <p:ext uri="{BB962C8B-B14F-4D97-AF65-F5344CB8AC3E}">
        <p14:creationId xmlns:p14="http://schemas.microsoft.com/office/powerpoint/2010/main" val="1590426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6389AF-5FBE-42E6-97C2-BC9D70E80FCE}" type="slidenum">
              <a:rPr lang="en-IN" smtClean="0"/>
              <a:t>15</a:t>
            </a:fld>
            <a:endParaRPr lang="en-IN"/>
          </a:p>
        </p:txBody>
      </p:sp>
    </p:spTree>
    <p:extLst>
      <p:ext uri="{BB962C8B-B14F-4D97-AF65-F5344CB8AC3E}">
        <p14:creationId xmlns:p14="http://schemas.microsoft.com/office/powerpoint/2010/main" val="816836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6389AF-5FBE-42E6-97C2-BC9D70E80FCE}" type="slidenum">
              <a:rPr lang="en-IN" smtClean="0"/>
              <a:t>18</a:t>
            </a:fld>
            <a:endParaRPr lang="en-IN"/>
          </a:p>
        </p:txBody>
      </p:sp>
    </p:spTree>
    <p:extLst>
      <p:ext uri="{BB962C8B-B14F-4D97-AF65-F5344CB8AC3E}">
        <p14:creationId xmlns:p14="http://schemas.microsoft.com/office/powerpoint/2010/main" val="1942601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baseline="0" dirty="0" smtClean="0">
                <a:solidFill>
                  <a:schemeClr val="tx1"/>
                </a:solidFill>
                <a:latin typeface="Arial" panose="020B0604020202020204" pitchFamily="34" charset="0"/>
                <a:ea typeface="+mn-ea"/>
                <a:cs typeface="Arial" panose="020B0604020202020204" pitchFamily="34" charset="0"/>
              </a:rPr>
              <a:t>Table 9.1 </a:t>
            </a:r>
            <a:br>
              <a:rPr lang="en-IN" sz="1200" b="0" i="0" u="none" strike="noStrike" kern="1200" baseline="0" dirty="0" smtClean="0">
                <a:solidFill>
                  <a:schemeClr val="tx1"/>
                </a:solidFill>
                <a:latin typeface="Arial" panose="020B0604020202020204" pitchFamily="34" charset="0"/>
                <a:ea typeface="+mn-ea"/>
                <a:cs typeface="Arial" panose="020B0604020202020204" pitchFamily="34" charset="0"/>
              </a:rPr>
            </a:br>
            <a:r>
              <a:rPr lang="en-IN" sz="1200" b="0" i="0" u="none" strike="noStrike" kern="1200" baseline="0" dirty="0" smtClean="0">
                <a:solidFill>
                  <a:schemeClr val="tx1"/>
                </a:solidFill>
                <a:latin typeface="Arial" panose="020B0604020202020204" pitchFamily="34" charset="0"/>
                <a:ea typeface="+mn-ea"/>
                <a:cs typeface="Arial" panose="020B0604020202020204" pitchFamily="34" charset="0"/>
              </a:rPr>
              <a:t>Leitmotifs from McLuhan’s Understanding Media</a:t>
            </a:r>
            <a:endParaRPr lang="en-I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976389AF-5FBE-42E6-97C2-BC9D70E80FCE}" type="slidenum">
              <a:rPr lang="en-IN" smtClean="0"/>
              <a:t>19</a:t>
            </a:fld>
            <a:endParaRPr lang="en-IN"/>
          </a:p>
        </p:txBody>
      </p:sp>
    </p:spTree>
    <p:extLst>
      <p:ext uri="{BB962C8B-B14F-4D97-AF65-F5344CB8AC3E}">
        <p14:creationId xmlns:p14="http://schemas.microsoft.com/office/powerpoint/2010/main" val="3400959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t>Figure 9.3 </a:t>
            </a:r>
            <a:b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br>
            <a: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t>Sketch of a Rolodex </a:t>
            </a:r>
            <a:r>
              <a:rPr lang="en-IN" sz="1200" b="0" i="0" u="none" strike="noStrike" kern="1200" baseline="0" dirty="0" smtClean="0">
                <a:solidFill>
                  <a:schemeClr val="tx1"/>
                </a:solidFill>
                <a:latin typeface="Arial" panose="020B0604020202020204" pitchFamily="34" charset="0"/>
                <a:ea typeface="+mn-ea"/>
                <a:cs typeface="Arial" panose="020B0604020202020204" pitchFamily="34" charset="0"/>
              </a:rPr>
              <a:t>interface metaphor in a project</a:t>
            </a:r>
          </a:p>
          <a:p>
            <a:endParaRPr lang="en-IN" sz="1200" b="0" i="0" u="none" strike="noStrike" kern="1200" baseline="0" dirty="0" smtClean="0">
              <a:solidFill>
                <a:schemeClr val="tx1"/>
              </a:solidFill>
              <a:latin typeface="Arial" panose="020B0604020202020204" pitchFamily="34" charset="0"/>
              <a:ea typeface="+mn-ea"/>
              <a:cs typeface="Arial" panose="020B0604020202020204" pitchFamily="34" charset="0"/>
            </a:endParaRPr>
          </a:p>
          <a:p>
            <a: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t>Figure 9.4 </a:t>
            </a:r>
            <a:b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br>
            <a: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t>Snapshots of alternative designs for searching in a project</a:t>
            </a:r>
            <a:endParaRPr lang="en-I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976389AF-5FBE-42E6-97C2-BC9D70E80FCE}" type="slidenum">
              <a:rPr lang="en-IN" smtClean="0"/>
              <a:t>30</a:t>
            </a:fld>
            <a:endParaRPr lang="en-IN"/>
          </a:p>
        </p:txBody>
      </p:sp>
    </p:spTree>
    <p:extLst>
      <p:ext uri="{BB962C8B-B14F-4D97-AF65-F5344CB8AC3E}">
        <p14:creationId xmlns:p14="http://schemas.microsoft.com/office/powerpoint/2010/main" val="3707058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Tree>
    <p:extLst>
      <p:ext uri="{BB962C8B-B14F-4D97-AF65-F5344CB8AC3E}">
        <p14:creationId xmlns:p14="http://schemas.microsoft.com/office/powerpoint/2010/main" val="199460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3429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8459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a:prstGeom prst="rect">
            <a:avLst/>
          </a:prstGeom>
        </p:spPr>
        <p:txBody>
          <a:bodyPr anchor="t"/>
          <a:lstStyle/>
          <a:p>
            <a:r>
              <a:rPr lang="en-US" dirty="0"/>
              <a:t>Click to edit Master title style</a:t>
            </a:r>
          </a:p>
        </p:txBody>
      </p:sp>
      <p:sp>
        <p:nvSpPr>
          <p:cNvPr id="7" name="Text Placeholder 6"/>
          <p:cNvSpPr>
            <a:spLocks noGrp="1"/>
          </p:cNvSpPr>
          <p:nvPr>
            <p:ph type="body" sz="quarter" idx="13"/>
          </p:nvPr>
        </p:nvSpPr>
        <p:spPr>
          <a:xfrm>
            <a:off x="457200" y="816430"/>
            <a:ext cx="8229600" cy="478970"/>
          </a:xfrm>
        </p:spPr>
        <p:txBody>
          <a:bodyPr>
            <a:noAutofit/>
          </a:bodyPr>
          <a:lstStyle>
            <a:lvl1pPr marL="0" indent="0">
              <a:spcBef>
                <a:spcPts val="0"/>
              </a:spcBef>
              <a:buNone/>
              <a:defRPr sz="1500">
                <a:solidFill>
                  <a:srgbClr val="007FA3"/>
                </a:solidFill>
              </a:defRPr>
            </a:lvl1pPr>
            <a:lvl2pPr marL="0" indent="0">
              <a:spcBef>
                <a:spcPts val="0"/>
              </a:spcBef>
              <a:buNone/>
              <a:defRPr sz="1800">
                <a:solidFill>
                  <a:schemeClr val="bg1"/>
                </a:solidFill>
              </a:defRPr>
            </a:lvl2pPr>
            <a:lvl3pPr marL="0" indent="0">
              <a:spcBef>
                <a:spcPts val="0"/>
              </a:spcBef>
              <a:buNone/>
              <a:defRPr sz="1800">
                <a:solidFill>
                  <a:schemeClr val="bg1"/>
                </a:solidFill>
              </a:defRPr>
            </a:lvl3pPr>
            <a:lvl4pPr marL="0" indent="0">
              <a:spcBef>
                <a:spcPts val="0"/>
              </a:spcBef>
              <a:buNone/>
              <a:defRPr sz="1800">
                <a:solidFill>
                  <a:schemeClr val="bg1"/>
                </a:solidFill>
              </a:defRPr>
            </a:lvl4pPr>
            <a:lvl5pPr marL="0" indent="0">
              <a:spcBef>
                <a:spcPts val="0"/>
              </a:spcBef>
              <a:buNone/>
              <a:defRPr sz="1800">
                <a:solidFill>
                  <a:schemeClr val="bg1"/>
                </a:solidFill>
              </a:defRPr>
            </a:lvl5pPr>
            <a:lvl6pPr marL="0" indent="0">
              <a:spcBef>
                <a:spcPts val="0"/>
              </a:spcBef>
              <a:buNone/>
              <a:defRPr sz="1800">
                <a:solidFill>
                  <a:schemeClr val="bg1"/>
                </a:solidFill>
              </a:defRPr>
            </a:lvl6pPr>
            <a:lvl7pPr marL="0" indent="0">
              <a:spcBef>
                <a:spcPts val="0"/>
              </a:spcBef>
              <a:buNone/>
              <a:defRPr sz="1800">
                <a:solidFill>
                  <a:schemeClr val="bg1"/>
                </a:solidFill>
              </a:defRPr>
            </a:lvl7pPr>
            <a:lvl8pPr marL="0" indent="0">
              <a:spcBef>
                <a:spcPts val="0"/>
              </a:spcBef>
              <a:buNone/>
              <a:defRPr sz="1800">
                <a:solidFill>
                  <a:schemeClr val="bg1"/>
                </a:solidFill>
              </a:defRPr>
            </a:lvl8pPr>
            <a:lvl9pPr marL="0" indent="0">
              <a:spcBef>
                <a:spcPts val="0"/>
              </a:spcBef>
              <a:buNone/>
              <a:defRPr sz="1800">
                <a:solidFill>
                  <a:schemeClr val="bg1"/>
                </a:solidFill>
              </a:defRPr>
            </a:lvl9pPr>
          </a:lstStyle>
          <a:p>
            <a:pPr lvl="0"/>
            <a:r>
              <a:rPr lang="en-US"/>
              <a:t>Click to edit Master text styles</a:t>
            </a:r>
          </a:p>
        </p:txBody>
      </p:sp>
      <p:sp>
        <p:nvSpPr>
          <p:cNvPr id="9" name="Text Placeholder 8"/>
          <p:cNvSpPr>
            <a:spLocks noGrp="1"/>
          </p:cNvSpPr>
          <p:nvPr>
            <p:ph type="body" sz="quarter" idx="14"/>
          </p:nvPr>
        </p:nvSpPr>
        <p:spPr>
          <a:xfrm>
            <a:off x="5029200" y="1600203"/>
            <a:ext cx="3657600" cy="1600199"/>
          </a:xfrm>
        </p:spPr>
        <p:txBody>
          <a:bodyPr anchor="b">
            <a:noAutofit/>
          </a:bodyPr>
          <a:lstStyle>
            <a:lvl1pPr marL="0" indent="0">
              <a:spcBef>
                <a:spcPts val="0"/>
              </a:spcBef>
              <a:buNone/>
              <a:defRPr sz="2250" baseline="0"/>
            </a:lvl1pPr>
            <a:lvl2pPr marL="0" indent="0">
              <a:spcBef>
                <a:spcPts val="0"/>
              </a:spcBef>
              <a:buNone/>
              <a:defRPr sz="3300"/>
            </a:lvl2pPr>
            <a:lvl3pPr marL="0" indent="0">
              <a:spcBef>
                <a:spcPts val="0"/>
              </a:spcBef>
              <a:buNone/>
              <a:defRPr sz="3300"/>
            </a:lvl3pPr>
            <a:lvl4pPr marL="0" indent="0">
              <a:spcBef>
                <a:spcPts val="0"/>
              </a:spcBef>
              <a:buNone/>
              <a:defRPr sz="3300"/>
            </a:lvl4pPr>
            <a:lvl5pPr marL="0" indent="0">
              <a:spcBef>
                <a:spcPts val="0"/>
              </a:spcBef>
              <a:buNone/>
              <a:defRPr sz="3300"/>
            </a:lvl5pPr>
            <a:lvl6pPr marL="0" indent="0">
              <a:spcBef>
                <a:spcPts val="0"/>
              </a:spcBef>
              <a:buNone/>
              <a:defRPr sz="3300"/>
            </a:lvl6pPr>
            <a:lvl7pPr marL="0" indent="0">
              <a:spcBef>
                <a:spcPts val="0"/>
              </a:spcBef>
              <a:buNone/>
              <a:defRPr sz="3300"/>
            </a:lvl7pPr>
            <a:lvl8pPr marL="0" indent="0">
              <a:spcBef>
                <a:spcPts val="0"/>
              </a:spcBef>
              <a:buNone/>
              <a:defRPr sz="3300"/>
            </a:lvl8pPr>
            <a:lvl9pPr marL="0" indent="0">
              <a:spcBef>
                <a:spcPts val="0"/>
              </a:spcBef>
              <a:buNone/>
              <a:defRPr sz="3300"/>
            </a:lvl9pPr>
          </a:lstStyle>
          <a:p>
            <a:pPr lvl="0"/>
            <a:r>
              <a:rPr lang="en-US"/>
              <a:t>Click to edit Master text styles</a:t>
            </a:r>
          </a:p>
        </p:txBody>
      </p:sp>
      <p:sp>
        <p:nvSpPr>
          <p:cNvPr id="10" name="Text Placeholder 8"/>
          <p:cNvSpPr>
            <a:spLocks noGrp="1"/>
          </p:cNvSpPr>
          <p:nvPr>
            <p:ph type="body" sz="quarter" idx="15"/>
          </p:nvPr>
        </p:nvSpPr>
        <p:spPr>
          <a:xfrm>
            <a:off x="5029200" y="3200402"/>
            <a:ext cx="3657600" cy="2925763"/>
          </a:xfrm>
        </p:spPr>
        <p:txBody>
          <a:bodyPr>
            <a:noAutofit/>
          </a:bodyPr>
          <a:lstStyle>
            <a:lvl1pPr marL="0" indent="0">
              <a:spcBef>
                <a:spcPts val="0"/>
              </a:spcBef>
              <a:buNone/>
              <a:defRPr sz="165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a:t>Click to edit Master text styles</a:t>
            </a:r>
          </a:p>
        </p:txBody>
      </p:sp>
      <p:sp>
        <p:nvSpPr>
          <p:cNvPr id="6" name="Footer Placeholder 2"/>
          <p:cNvSpPr>
            <a:spLocks noGrp="1"/>
          </p:cNvSpPr>
          <p:nvPr>
            <p:ph type="ftr" sz="quarter" idx="16"/>
          </p:nvPr>
        </p:nvSpPr>
        <p:spPr>
          <a:xfrm>
            <a:off x="93663" y="6165850"/>
            <a:ext cx="8596312" cy="234950"/>
          </a:xfrm>
          <a:prstGeom prst="rect">
            <a:avLst/>
          </a:prstGeom>
        </p:spPr>
        <p:txBody>
          <a:bodyPr/>
          <a:lstStyle>
            <a:lvl1pPr eaLnBrk="1" hangingPunct="1">
              <a:defRPr sz="1800">
                <a:solidFill>
                  <a:srgbClr val="000000"/>
                </a:solidFill>
                <a:latin typeface="Times" charset="0"/>
                <a:ea typeface="MS PGothic" pitchFamily="34" charset="-128"/>
                <a:cs typeface="+mn-cs"/>
              </a:defRPr>
            </a:lvl1pPr>
          </a:lstStyle>
          <a:p>
            <a:pPr>
              <a:defRPr/>
            </a:pPr>
            <a:endParaRPr lang="en-US"/>
          </a:p>
        </p:txBody>
      </p:sp>
      <p:sp>
        <p:nvSpPr>
          <p:cNvPr id="8" name="Date Placeholder 3"/>
          <p:cNvSpPr>
            <a:spLocks noGrp="1"/>
          </p:cNvSpPr>
          <p:nvPr>
            <p:ph type="dt" sz="half" idx="17"/>
          </p:nvPr>
        </p:nvSpPr>
        <p:spPr>
          <a:xfrm>
            <a:off x="6335713" y="112713"/>
            <a:ext cx="2133600" cy="182562"/>
          </a:xfrm>
          <a:prstGeom prst="rect">
            <a:avLst/>
          </a:prstGeom>
        </p:spPr>
        <p:txBody>
          <a:bodyPr/>
          <a:lstStyle>
            <a:lvl1pPr eaLnBrk="1" hangingPunct="1">
              <a:defRPr sz="1800">
                <a:solidFill>
                  <a:srgbClr val="000000"/>
                </a:solidFill>
                <a:latin typeface="Times" charset="0"/>
                <a:ea typeface="MS PGothic" pitchFamily="34" charset="-128"/>
                <a:cs typeface="+mn-cs"/>
              </a:defRPr>
            </a:lvl1pPr>
          </a:lstStyle>
          <a:p>
            <a:pPr>
              <a:defRPr/>
            </a:pPr>
            <a:fld id="{B8364359-B07E-4E2A-A5DC-C371B0C0F69F}" type="datetimeFigureOut">
              <a:rPr lang="en-US"/>
              <a:pPr>
                <a:defRPr/>
              </a:pPr>
              <a:t>1/22/2019</a:t>
            </a:fld>
            <a:endParaRPr lang="en-US" dirty="0"/>
          </a:p>
        </p:txBody>
      </p:sp>
      <p:sp>
        <p:nvSpPr>
          <p:cNvPr id="12" name="Slide Number Placeholder 4"/>
          <p:cNvSpPr>
            <a:spLocks noGrp="1"/>
          </p:cNvSpPr>
          <p:nvPr>
            <p:ph type="sldNum" sz="quarter" idx="18"/>
          </p:nvPr>
        </p:nvSpPr>
        <p:spPr>
          <a:xfrm>
            <a:off x="8469313" y="112713"/>
            <a:ext cx="552450" cy="182562"/>
          </a:xfrm>
          <a:prstGeom prst="rect">
            <a:avLst/>
          </a:prstGeom>
        </p:spPr>
        <p:txBody>
          <a:bodyPr vert="horz" wrap="square" lIns="91440" tIns="45720" rIns="91440" bIns="45720" numCol="1" anchor="t" anchorCtr="0" compatLnSpc="1">
            <a:prstTxWarp prst="textNoShape">
              <a:avLst/>
            </a:prstTxWarp>
          </a:bodyPr>
          <a:lstStyle>
            <a:lvl1pPr eaLnBrk="1" hangingPunct="1">
              <a:defRPr sz="1800">
                <a:solidFill>
                  <a:srgbClr val="000000"/>
                </a:solidFill>
                <a:latin typeface="Times" panose="02020603050405020304" pitchFamily="18" charset="0"/>
                <a:ea typeface="MS PGothic" panose="020B0600070205080204" pitchFamily="34" charset="-128"/>
              </a:defRPr>
            </a:lvl1pPr>
          </a:lstStyle>
          <a:p>
            <a:pPr>
              <a:defRPr/>
            </a:pPr>
            <a:fld id="{657E8C05-2277-4C00-AF98-D98487C905B4}" type="slidenum">
              <a:rPr lang="en-US" altLang="en-US"/>
              <a:pPr>
                <a:defRPr/>
              </a:pPr>
              <a:t>‹#›</a:t>
            </a:fld>
            <a:endParaRPr lang="en-US" altLang="en-US"/>
          </a:p>
        </p:txBody>
      </p:sp>
    </p:spTree>
    <p:extLst>
      <p:ext uri="{BB962C8B-B14F-4D97-AF65-F5344CB8AC3E}">
        <p14:creationId xmlns:p14="http://schemas.microsoft.com/office/powerpoint/2010/main" val="367226256"/>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923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extLst>
      <p:ext uri="{BB962C8B-B14F-4D97-AF65-F5344CB8AC3E}">
        <p14:creationId xmlns:p14="http://schemas.microsoft.com/office/powerpoint/2010/main" val="980482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9899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9440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5913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6460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3025244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510482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052" name="Text Box 13"/>
          <p:cNvSpPr txBox="1">
            <a:spLocks noChangeArrowheads="1"/>
          </p:cNvSpPr>
          <p:nvPr userDrawn="1"/>
        </p:nvSpPr>
        <p:spPr bwMode="auto">
          <a:xfrm>
            <a:off x="185739" y="6416677"/>
            <a:ext cx="8642350" cy="188913"/>
          </a:xfrm>
          <a:prstGeom prst="rect">
            <a:avLst/>
          </a:prstGeom>
          <a:noFill/>
          <a:ln>
            <a:noFill/>
          </a:ln>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r>
              <a:rPr lang="en-US" sz="1200" dirty="0">
                <a:solidFill>
                  <a:srgbClr val="000000"/>
                </a:solidFill>
                <a:latin typeface="Arial"/>
                <a:ea typeface="Verdana" panose="020B0604030504040204" pitchFamily="34" charset="0"/>
                <a:cs typeface="Verdana" panose="020B0604030504040204" pitchFamily="34" charset="0"/>
              </a:rPr>
              <a:t>Copyright © 2019, </a:t>
            </a:r>
            <a:r>
              <a:rPr lang="en-US" sz="1200" dirty="0" smtClean="0">
                <a:solidFill>
                  <a:srgbClr val="000000"/>
                </a:solidFill>
                <a:latin typeface="Arial"/>
                <a:ea typeface="Verdana" panose="020B0604030504040204" pitchFamily="34" charset="0"/>
                <a:cs typeface="Verdana" panose="020B0604030504040204" pitchFamily="34" charset="0"/>
              </a:rPr>
              <a:t>2014, 2010 </a:t>
            </a:r>
            <a:r>
              <a:rPr lang="en-US" sz="1200" dirty="0">
                <a:solidFill>
                  <a:srgbClr val="000000"/>
                </a:solidFill>
                <a:latin typeface="Arial"/>
                <a:ea typeface="Verdana" panose="020B0604030504040204" pitchFamily="34" charset="0"/>
                <a:cs typeface="Verdana" panose="020B0604030504040204" pitchFamily="34" charset="0"/>
              </a:rPr>
              <a:t>Pearson Education, Inc. All Rights Reserved</a:t>
            </a:r>
            <a:endParaRPr lang="en-GB" sz="1200" dirty="0">
              <a:solidFill>
                <a:srgbClr val="000000"/>
              </a:solidFill>
              <a:latin typeface="Arial"/>
              <a:ea typeface="Verdana" panose="020B0604030504040204" pitchFamily="34" charset="0"/>
              <a:cs typeface="Verdana" panose="020B0604030504040204" pitchFamily="34" charset="0"/>
            </a:endParaRPr>
          </a:p>
        </p:txBody>
      </p:sp>
      <p:pic>
        <p:nvPicPr>
          <p:cNvPr id="1029" name="Picture 8" descr="Pearson Logo"/>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457201" y="6376988"/>
            <a:ext cx="9175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6183734"/>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ctr" rtl="0" eaLnBrk="0" fontAlgn="base" hangingPunct="0">
        <a:spcBef>
          <a:spcPct val="0"/>
        </a:spcBef>
        <a:spcAft>
          <a:spcPct val="0"/>
        </a:spcAft>
        <a:defRPr sz="2700" b="1">
          <a:solidFill>
            <a:srgbClr val="007FA3"/>
          </a:solidFill>
          <a:latin typeface="+mj-lt"/>
          <a:ea typeface="+mj-ea"/>
          <a:cs typeface="+mj-cs"/>
        </a:defRPr>
      </a:lvl1pPr>
      <a:lvl2pPr algn="ctr" rtl="0" eaLnBrk="0" fontAlgn="base" hangingPunct="0">
        <a:spcBef>
          <a:spcPct val="0"/>
        </a:spcBef>
        <a:spcAft>
          <a:spcPct val="0"/>
        </a:spcAft>
        <a:defRPr sz="3000" b="1">
          <a:solidFill>
            <a:srgbClr val="007FA3"/>
          </a:solidFill>
          <a:latin typeface="Arial" pitchFamily="34" charset="0"/>
        </a:defRPr>
      </a:lvl2pPr>
      <a:lvl3pPr algn="ctr" rtl="0" eaLnBrk="0" fontAlgn="base" hangingPunct="0">
        <a:spcBef>
          <a:spcPct val="0"/>
        </a:spcBef>
        <a:spcAft>
          <a:spcPct val="0"/>
        </a:spcAft>
        <a:defRPr sz="3000" b="1">
          <a:solidFill>
            <a:srgbClr val="007FA3"/>
          </a:solidFill>
          <a:latin typeface="Arial" pitchFamily="34" charset="0"/>
        </a:defRPr>
      </a:lvl3pPr>
      <a:lvl4pPr algn="ctr" rtl="0" eaLnBrk="0" fontAlgn="base" hangingPunct="0">
        <a:spcBef>
          <a:spcPct val="0"/>
        </a:spcBef>
        <a:spcAft>
          <a:spcPct val="0"/>
        </a:spcAft>
        <a:defRPr sz="3000" b="1">
          <a:solidFill>
            <a:srgbClr val="007FA3"/>
          </a:solidFill>
          <a:latin typeface="Arial" pitchFamily="34" charset="0"/>
        </a:defRPr>
      </a:lvl4pPr>
      <a:lvl5pPr algn="ctr" rtl="0" eaLnBrk="0" fontAlgn="base" hangingPunct="0">
        <a:spcBef>
          <a:spcPct val="0"/>
        </a:spcBef>
        <a:spcAft>
          <a:spcPct val="0"/>
        </a:spcAft>
        <a:defRPr sz="3000" b="1">
          <a:solidFill>
            <a:srgbClr val="007FA3"/>
          </a:solidFill>
          <a:latin typeface="Arial" pitchFamily="34" charset="0"/>
        </a:defRPr>
      </a:lvl5pPr>
      <a:lvl6pPr marL="342900" algn="ctr" rtl="0" fontAlgn="base">
        <a:spcBef>
          <a:spcPct val="0"/>
        </a:spcBef>
        <a:spcAft>
          <a:spcPct val="0"/>
        </a:spcAft>
        <a:defRPr sz="3300">
          <a:solidFill>
            <a:schemeClr val="tx2"/>
          </a:solidFill>
          <a:latin typeface="Arial" pitchFamily="34" charset="0"/>
        </a:defRPr>
      </a:lvl6pPr>
      <a:lvl7pPr marL="685800" algn="ctr" rtl="0" fontAlgn="base">
        <a:spcBef>
          <a:spcPct val="0"/>
        </a:spcBef>
        <a:spcAft>
          <a:spcPct val="0"/>
        </a:spcAft>
        <a:defRPr sz="3300">
          <a:solidFill>
            <a:schemeClr val="tx2"/>
          </a:solidFill>
          <a:latin typeface="Arial" pitchFamily="34" charset="0"/>
        </a:defRPr>
      </a:lvl7pPr>
      <a:lvl8pPr marL="1028700" algn="ctr" rtl="0" fontAlgn="base">
        <a:spcBef>
          <a:spcPct val="0"/>
        </a:spcBef>
        <a:spcAft>
          <a:spcPct val="0"/>
        </a:spcAft>
        <a:defRPr sz="3300">
          <a:solidFill>
            <a:schemeClr val="tx2"/>
          </a:solidFill>
          <a:latin typeface="Arial" pitchFamily="34" charset="0"/>
        </a:defRPr>
      </a:lvl8pPr>
      <a:lvl9pPr marL="1371600" algn="ctr" rtl="0" fontAlgn="base">
        <a:spcBef>
          <a:spcPct val="0"/>
        </a:spcBef>
        <a:spcAft>
          <a:spcPct val="0"/>
        </a:spcAft>
        <a:defRPr sz="3300">
          <a:solidFill>
            <a:schemeClr val="tx2"/>
          </a:solidFill>
          <a:latin typeface="Arial" pitchFamily="34" charset="0"/>
        </a:defRPr>
      </a:lvl9pPr>
    </p:titleStyle>
    <p:bodyStyle>
      <a:lvl1pPr marL="257175" indent="-257175" algn="l" rtl="0" eaLnBrk="0" fontAlgn="base" hangingPunct="0">
        <a:spcBef>
          <a:spcPct val="20000"/>
        </a:spcBef>
        <a:spcAft>
          <a:spcPct val="0"/>
        </a:spcAft>
        <a:buClr>
          <a:srgbClr val="007FA3"/>
        </a:buClr>
        <a:buChar char="•"/>
        <a:defRPr sz="2400">
          <a:solidFill>
            <a:schemeClr val="tx1"/>
          </a:solidFill>
          <a:latin typeface="+mj-lt"/>
          <a:ea typeface="+mn-ea"/>
          <a:cs typeface="+mn-cs"/>
        </a:defRPr>
      </a:lvl1pPr>
      <a:lvl2pPr marL="557213" indent="-214313" algn="l" rtl="0" eaLnBrk="0" fontAlgn="base" hangingPunct="0">
        <a:spcBef>
          <a:spcPct val="20000"/>
        </a:spcBef>
        <a:spcAft>
          <a:spcPct val="0"/>
        </a:spcAft>
        <a:buClr>
          <a:srgbClr val="007FA3"/>
        </a:buClr>
        <a:buChar char="–"/>
        <a:defRPr sz="2100">
          <a:solidFill>
            <a:schemeClr val="tx1"/>
          </a:solidFill>
          <a:latin typeface="+mj-lt"/>
        </a:defRPr>
      </a:lvl2pPr>
      <a:lvl3pPr marL="857250" indent="-171450" algn="l" rtl="0" eaLnBrk="0" fontAlgn="base" hangingPunct="0">
        <a:spcBef>
          <a:spcPct val="20000"/>
        </a:spcBef>
        <a:spcAft>
          <a:spcPct val="0"/>
        </a:spcAft>
        <a:buClr>
          <a:srgbClr val="007FA3"/>
        </a:buClr>
        <a:buChar char="•"/>
        <a:defRPr sz="1800">
          <a:solidFill>
            <a:schemeClr val="tx1"/>
          </a:solidFill>
          <a:latin typeface="+mj-lt"/>
        </a:defRPr>
      </a:lvl3pPr>
      <a:lvl4pPr marL="1200150" indent="-171450" algn="l" rtl="0" eaLnBrk="0" fontAlgn="base" hangingPunct="0">
        <a:spcBef>
          <a:spcPct val="20000"/>
        </a:spcBef>
        <a:spcAft>
          <a:spcPct val="0"/>
        </a:spcAft>
        <a:buClr>
          <a:srgbClr val="007FA3"/>
        </a:buClr>
        <a:buChar char="–"/>
        <a:defRPr sz="1500">
          <a:solidFill>
            <a:schemeClr val="tx1"/>
          </a:solidFill>
          <a:latin typeface="+mj-lt"/>
        </a:defRPr>
      </a:lvl4pPr>
      <a:lvl5pPr marL="1543050" indent="-171450" algn="l" rtl="0" eaLnBrk="0" fontAlgn="base" hangingPunct="0">
        <a:spcBef>
          <a:spcPct val="20000"/>
        </a:spcBef>
        <a:spcAft>
          <a:spcPct val="0"/>
        </a:spcAft>
        <a:buChar char="»"/>
        <a:defRPr sz="1500">
          <a:solidFill>
            <a:schemeClr val="tx1"/>
          </a:solidFill>
          <a:latin typeface="+mj-lt"/>
        </a:defRPr>
      </a:lvl5pPr>
      <a:lvl6pPr marL="1885950" indent="-171450" algn="l" rtl="0" fontAlgn="base">
        <a:spcBef>
          <a:spcPct val="20000"/>
        </a:spcBef>
        <a:spcAft>
          <a:spcPct val="0"/>
        </a:spcAft>
        <a:buChar char="»"/>
        <a:defRPr sz="1500">
          <a:solidFill>
            <a:schemeClr val="tx1"/>
          </a:solidFill>
          <a:latin typeface="+mn-lt"/>
        </a:defRPr>
      </a:lvl6pPr>
      <a:lvl7pPr marL="2228850" indent="-171450" algn="l" rtl="0" fontAlgn="base">
        <a:spcBef>
          <a:spcPct val="20000"/>
        </a:spcBef>
        <a:spcAft>
          <a:spcPct val="0"/>
        </a:spcAft>
        <a:buChar char="»"/>
        <a:defRPr sz="1500">
          <a:solidFill>
            <a:schemeClr val="tx1"/>
          </a:solidFill>
          <a:latin typeface="+mn-lt"/>
        </a:defRPr>
      </a:lvl7pPr>
      <a:lvl8pPr marL="2571750" indent="-171450" algn="l" rtl="0" fontAlgn="base">
        <a:spcBef>
          <a:spcPct val="20000"/>
        </a:spcBef>
        <a:spcAft>
          <a:spcPct val="0"/>
        </a:spcAft>
        <a:buChar char="»"/>
        <a:defRPr sz="1500">
          <a:solidFill>
            <a:schemeClr val="tx1"/>
          </a:solidFill>
          <a:latin typeface="+mn-lt"/>
        </a:defRPr>
      </a:lvl8pPr>
      <a:lvl9pPr marL="2914650" indent="-171450" algn="l" rtl="0" fontAlgn="base">
        <a:spcBef>
          <a:spcPct val="20000"/>
        </a:spcBef>
        <a:spcAft>
          <a:spcPct val="0"/>
        </a:spcAft>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7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44EB52C-187A-4233-8479-BF53A6EC3191}"/>
              </a:ext>
            </a:extLst>
          </p:cNvPr>
          <p:cNvSpPr txBox="1">
            <a:spLocks/>
          </p:cNvSpPr>
          <p:nvPr/>
        </p:nvSpPr>
        <p:spPr bwMode="auto">
          <a:xfrm>
            <a:off x="260350" y="112713"/>
            <a:ext cx="8502650" cy="1660525"/>
          </a:xfrm>
          <a:prstGeom prst="rect">
            <a:avLst/>
          </a:prstGeom>
          <a:noFill/>
          <a:ln w="9525">
            <a:noFill/>
            <a:miter lim="800000"/>
            <a:headEnd/>
            <a:tailEnd/>
          </a:ln>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a:lstStyle>
          <a:p>
            <a:pPr marL="0" marR="0" lvl="0" indent="0" algn="l" defTabSz="914400" rtl="0" eaLnBrk="0" fontAlgn="base" latinLnBrk="0" hangingPunct="0">
              <a:lnSpc>
                <a:spcPct val="100000"/>
              </a:lnSpc>
              <a:spcBef>
                <a:spcPts val="900"/>
              </a:spcBef>
              <a:spcAft>
                <a:spcPct val="0"/>
              </a:spcAft>
              <a:buClrTx/>
              <a:buSzTx/>
              <a:buFontTx/>
              <a:buNone/>
              <a:tabLst/>
              <a:defRPr/>
            </a:pPr>
            <a:r>
              <a:rPr kumimoji="0" lang="en-IN" sz="3600" b="1" i="0" u="none" strike="noStrike" kern="1200" cap="none" spc="0" normalizeH="0" baseline="0" noProof="0" dirty="0">
                <a:ln>
                  <a:noFill/>
                </a:ln>
                <a:solidFill>
                  <a:srgbClr val="007BA4"/>
                </a:solidFill>
                <a:effectLst/>
                <a:uLnTx/>
                <a:uFillTx/>
                <a:latin typeface="Arial"/>
                <a:ea typeface="+mj-ea"/>
                <a:cs typeface="+mj-cs"/>
              </a:rPr>
              <a:t>Designing User Experience</a:t>
            </a:r>
          </a:p>
          <a:p>
            <a:pPr marL="0" marR="0" lvl="0" indent="0" algn="l" defTabSz="914400" rtl="0" eaLnBrk="0" fontAlgn="base" latinLnBrk="0" hangingPunct="0">
              <a:lnSpc>
                <a:spcPct val="100000"/>
              </a:lnSpc>
              <a:spcBef>
                <a:spcPts val="900"/>
              </a:spcBef>
              <a:spcAft>
                <a:spcPct val="0"/>
              </a:spcAft>
              <a:buClrTx/>
              <a:buSzTx/>
              <a:buFontTx/>
              <a:buNone/>
              <a:tabLst/>
              <a:defRPr/>
            </a:pPr>
            <a:r>
              <a:rPr kumimoji="0" lang="en-US" sz="2800" b="1" i="0" u="none" strike="noStrike" kern="0" cap="none" spc="0" normalizeH="0" baseline="0" noProof="0" dirty="0">
                <a:ln>
                  <a:noFill/>
                </a:ln>
                <a:solidFill>
                  <a:srgbClr val="007FA3"/>
                </a:solidFill>
                <a:effectLst/>
                <a:uLnTx/>
                <a:uFillTx/>
                <a:latin typeface="Arial"/>
                <a:ea typeface="+mj-ea"/>
                <a:cs typeface="Arial" panose="020B0604020202020204" pitchFamily="34" charset="0"/>
              </a:rPr>
              <a:t>A guide to HCI, UX and Interaction Design</a:t>
            </a:r>
          </a:p>
          <a:p>
            <a:pPr marL="0" marR="0" lvl="0" indent="0" algn="l" defTabSz="914400" rtl="0" eaLnBrk="0" fontAlgn="base" latinLnBrk="0" hangingPunct="0">
              <a:lnSpc>
                <a:spcPct val="100000"/>
              </a:lnSpc>
              <a:spcBef>
                <a:spcPts val="900"/>
              </a:spcBef>
              <a:spcAft>
                <a:spcPct val="0"/>
              </a:spcAft>
              <a:buClrTx/>
              <a:buSzTx/>
              <a:buFontTx/>
              <a:buNone/>
              <a:tabLst/>
              <a:defRPr/>
            </a:pPr>
            <a:r>
              <a:rPr kumimoji="0" lang="en-US" sz="2000" b="1" i="0" u="none" strike="noStrike" kern="0" cap="none" spc="0" normalizeH="0" baseline="0" noProof="0" dirty="0">
                <a:ln>
                  <a:noFill/>
                </a:ln>
                <a:solidFill>
                  <a:srgbClr val="007FA3"/>
                </a:solidFill>
                <a:effectLst/>
                <a:uLnTx/>
                <a:uFillTx/>
                <a:latin typeface="Arial"/>
                <a:ea typeface="+mj-ea"/>
                <a:cs typeface="Arial" panose="020B0604020202020204" pitchFamily="34" charset="0"/>
              </a:rPr>
              <a:t>Fourth Edition</a:t>
            </a:r>
          </a:p>
        </p:txBody>
      </p:sp>
      <p:pic>
        <p:nvPicPr>
          <p:cNvPr id="6" name="Picture 5">
            <a:extLst>
              <a:ext uri="{FF2B5EF4-FFF2-40B4-BE49-F238E27FC236}">
                <a16:creationId xmlns:a16="http://schemas.microsoft.com/office/drawing/2014/main" id="{1613632F-15D7-468D-90F9-2EB3B877691E}"/>
              </a:ext>
            </a:extLst>
          </p:cNvPr>
          <p:cNvPicPr>
            <a:picLocks noChangeAspect="1"/>
          </p:cNvPicPr>
          <p:nvPr/>
        </p:nvPicPr>
        <p:blipFill>
          <a:blip r:embed="rId3"/>
          <a:stretch>
            <a:fillRect/>
          </a:stretch>
        </p:blipFill>
        <p:spPr>
          <a:xfrm>
            <a:off x="466725" y="1852613"/>
            <a:ext cx="3176588" cy="4316412"/>
          </a:xfrm>
          <a:prstGeom prst="rect">
            <a:avLst/>
          </a:prstGeom>
          <a:effectLst>
            <a:outerShdw blurRad="50800" dist="38100" dir="2700000" algn="tl" rotWithShape="0">
              <a:prstClr val="black">
                <a:alpha val="40000"/>
              </a:prstClr>
            </a:outerShdw>
          </a:effectLst>
        </p:spPr>
      </p:pic>
      <p:sp>
        <p:nvSpPr>
          <p:cNvPr id="10" name="Text Placeholder 4">
            <a:extLst>
              <a:ext uri="{FF2B5EF4-FFF2-40B4-BE49-F238E27FC236}">
                <a16:creationId xmlns:a16="http://schemas.microsoft.com/office/drawing/2014/main" id="{9B7B84C9-D970-4394-88F5-10D4B41BF1C7}"/>
              </a:ext>
            </a:extLst>
          </p:cNvPr>
          <p:cNvSpPr txBox="1">
            <a:spLocks/>
          </p:cNvSpPr>
          <p:nvPr/>
        </p:nvSpPr>
        <p:spPr bwMode="auto">
          <a:xfrm>
            <a:off x="4564063" y="2906713"/>
            <a:ext cx="4122737"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spcBef>
                <a:spcPts val="1200"/>
              </a:spcBef>
              <a:buFontTx/>
              <a:buNone/>
              <a:defRPr/>
            </a:pPr>
            <a:r>
              <a:rPr lang="en-US" sz="3000" kern="0" dirty="0"/>
              <a:t>Chapter 9</a:t>
            </a:r>
          </a:p>
          <a:p>
            <a:pPr marL="0" indent="0">
              <a:spcBef>
                <a:spcPts val="1200"/>
              </a:spcBef>
              <a:buFontTx/>
              <a:buNone/>
              <a:defRPr/>
            </a:pPr>
            <a:r>
              <a:rPr lang="en-US" sz="2200" kern="0" dirty="0"/>
              <a:t>Design</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80193"/>
            <a:ext cx="7886700" cy="782638"/>
          </a:xfrm>
        </p:spPr>
        <p:txBody>
          <a:bodyPr/>
          <a:lstStyle/>
          <a:p>
            <a:r>
              <a:rPr lang="en-US" sz="3600" b="1" i="0" u="none" strike="noStrike" kern="1400" baseline="0" dirty="0">
                <a:latin typeface="Arial" panose="020B0604020202020204" pitchFamily="34" charset="0"/>
              </a:rPr>
              <a:t>Types of design (2 of 2)</a:t>
            </a:r>
            <a:r>
              <a:rPr lang="en-US" sz="3600" b="0" i="0" u="none" strike="noStrike" kern="1400" baseline="0" dirty="0">
                <a:latin typeface="Arial" panose="020B0604020202020204" pitchFamily="34" charset="0"/>
              </a:rPr>
              <a:t> </a:t>
            </a:r>
          </a:p>
        </p:txBody>
      </p:sp>
      <p:sp>
        <p:nvSpPr>
          <p:cNvPr id="3" name="Text Placeholder 2"/>
          <p:cNvSpPr>
            <a:spLocks noGrp="1"/>
          </p:cNvSpPr>
          <p:nvPr>
            <p:ph type="body" idx="4294967295"/>
          </p:nvPr>
        </p:nvSpPr>
        <p:spPr>
          <a:xfrm>
            <a:off x="660400" y="1439227"/>
            <a:ext cx="7886700" cy="4643437"/>
          </a:xfrm>
        </p:spPr>
        <p:txBody>
          <a:bodyPr>
            <a:noAutofit/>
          </a:bodyPr>
          <a:lstStyle/>
          <a:p>
            <a:pPr marL="361950" indent="-361950">
              <a:lnSpc>
                <a:spcPct val="120000"/>
              </a:lnSpc>
            </a:pPr>
            <a:r>
              <a:rPr lang="en-US" sz="2000" b="0" i="0" u="none" strike="noStrike" baseline="0" dirty="0">
                <a:latin typeface="Arial" panose="020B0604020202020204" pitchFamily="34" charset="0"/>
              </a:rPr>
              <a:t>Green design is an approach to design that highlights ecological and sustainable solutions to design problems. It encourages designers to consider the environmental impact and the sustainability of design solutions (Friedberg and Lank, 2016). </a:t>
            </a:r>
          </a:p>
          <a:p>
            <a:pPr marL="361950" indent="-361950">
              <a:lnSpc>
                <a:spcPct val="120000"/>
              </a:lnSpc>
            </a:pPr>
            <a:r>
              <a:rPr lang="en-US" sz="2000" b="0" i="0" u="none" strike="noStrike" baseline="0" dirty="0">
                <a:latin typeface="Arial" panose="020B0604020202020204" pitchFamily="34" charset="0"/>
              </a:rPr>
              <a:t>Friedberg and Lank identify how green design delivers a bias in design and the leveraging of a particular ethos, the ability to embrace uncertainty during design, an affinity for intuition or unusual sources of data and the need to serve multiple roles simultaneously during design activities.</a:t>
            </a:r>
          </a:p>
          <a:p>
            <a:pPr marL="361950" indent="-361950">
              <a:lnSpc>
                <a:spcPct val="120000"/>
              </a:lnSpc>
            </a:pPr>
            <a:r>
              <a:rPr lang="en-US" sz="2000" b="0" i="0" u="none" strike="noStrike" baseline="0" dirty="0">
                <a:latin typeface="Arial" panose="020B0604020202020204" pitchFamily="34" charset="0"/>
              </a:rPr>
              <a:t>UX design is often about creating novel and sometimes through-provoking designs. The aim is to focus on the nature of the experience that the design aims to evoke in people.</a:t>
            </a:r>
          </a:p>
        </p:txBody>
      </p:sp>
    </p:spTree>
    <p:extLst>
      <p:ext uri="{BB962C8B-B14F-4D97-AF65-F5344CB8AC3E}">
        <p14:creationId xmlns:p14="http://schemas.microsoft.com/office/powerpoint/2010/main" val="72764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404018"/>
            <a:ext cx="7886700" cy="573088"/>
          </a:xfrm>
        </p:spPr>
        <p:txBody>
          <a:bodyPr/>
          <a:lstStyle/>
          <a:p>
            <a:r>
              <a:rPr lang="en-US" sz="3200" b="1" i="0" u="none" strike="noStrike" kern="1400" baseline="0" dirty="0">
                <a:latin typeface="Arial" panose="020B0604020202020204" pitchFamily="34" charset="0"/>
              </a:rPr>
              <a:t>UX design</a:t>
            </a:r>
          </a:p>
        </p:txBody>
      </p:sp>
      <p:sp>
        <p:nvSpPr>
          <p:cNvPr id="3" name="Text Placeholder 2"/>
          <p:cNvSpPr>
            <a:spLocks noGrp="1"/>
          </p:cNvSpPr>
          <p:nvPr>
            <p:ph type="body" idx="4294967295"/>
          </p:nvPr>
        </p:nvSpPr>
        <p:spPr>
          <a:xfrm>
            <a:off x="660400" y="1473518"/>
            <a:ext cx="7886700" cy="4576762"/>
          </a:xfrm>
        </p:spPr>
        <p:txBody>
          <a:bodyPr>
            <a:noAutofit/>
          </a:bodyPr>
          <a:lstStyle/>
          <a:p>
            <a:pPr marL="361950" indent="-361950"/>
            <a:r>
              <a:rPr lang="en-US" sz="1800" b="0" i="0" u="none" strike="noStrike" baseline="0" dirty="0">
                <a:latin typeface="Arial" panose="020B0604020202020204" pitchFamily="34" charset="0"/>
              </a:rPr>
              <a:t>Recall that UX is people acting, sensing, feeling and meaning-making in a given situation. </a:t>
            </a:r>
          </a:p>
          <a:p>
            <a:pPr marL="361950" indent="-361950"/>
            <a:r>
              <a:rPr lang="en-US" sz="1800" b="0" i="0" u="none" strike="noStrike" baseline="0" dirty="0">
                <a:latin typeface="Arial" panose="020B0604020202020204" pitchFamily="34" charset="0"/>
              </a:rPr>
              <a:t>It includes the perceptions and sensations of using an artefact or service in a particular context. </a:t>
            </a:r>
          </a:p>
          <a:p>
            <a:pPr marL="361950" indent="-361950"/>
            <a:r>
              <a:rPr lang="en-US" sz="1800" b="0" i="0" u="none" strike="noStrike" baseline="0" dirty="0">
                <a:latin typeface="Arial" panose="020B0604020202020204" pitchFamily="34" charset="0"/>
              </a:rPr>
              <a:t>It can include how people become aware that a potential experience exists, the anticipation of engaging in the experience, the unfolding of the experience itself and the reflection on the experience after the actual engagement is completed. </a:t>
            </a:r>
          </a:p>
          <a:p>
            <a:pPr marL="361950" indent="-361950"/>
            <a:r>
              <a:rPr lang="en-US" sz="1800" b="0" i="0" u="none" strike="noStrike" baseline="0" dirty="0">
                <a:latin typeface="Arial" panose="020B0604020202020204" pitchFamily="34" charset="0"/>
              </a:rPr>
              <a:t>UX concerns the physical, social, psychological, emotional and ideological aspects of the experience and how these evolve over time. </a:t>
            </a:r>
          </a:p>
          <a:p>
            <a:pPr marL="361950" indent="-361950"/>
            <a:r>
              <a:rPr lang="en-US" sz="1800" b="0" i="0" u="none" strike="noStrike" baseline="0" dirty="0">
                <a:latin typeface="Arial" panose="020B0604020202020204" pitchFamily="34" charset="0"/>
              </a:rPr>
              <a:t>UX concerns the different types of engagement with a system, product or service that different people experience as consumers, producers and sharers. </a:t>
            </a:r>
          </a:p>
          <a:p>
            <a:pPr marL="361950" indent="-361950"/>
            <a:r>
              <a:rPr lang="en-US" sz="1800" b="0" i="0" u="none" strike="noStrike" baseline="0" dirty="0">
                <a:latin typeface="Arial" panose="020B0604020202020204" pitchFamily="34" charset="0"/>
              </a:rPr>
              <a:t>The elements of UX include its strategy, scope, structure, skeleton and surface characteristics (Garrett, 2011).</a:t>
            </a:r>
          </a:p>
        </p:txBody>
      </p:sp>
    </p:spTree>
    <p:extLst>
      <p:ext uri="{BB962C8B-B14F-4D97-AF65-F5344CB8AC3E}">
        <p14:creationId xmlns:p14="http://schemas.microsoft.com/office/powerpoint/2010/main" val="1029815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84174"/>
            <a:ext cx="7886700" cy="554038"/>
          </a:xfrm>
        </p:spPr>
        <p:txBody>
          <a:bodyPr/>
          <a:lstStyle/>
          <a:p>
            <a:r>
              <a:rPr lang="en-US" sz="3600" b="1" i="0" u="none" strike="noStrike" kern="1400" baseline="0" dirty="0">
                <a:latin typeface="Arial" panose="020B0604020202020204" pitchFamily="34" charset="0"/>
              </a:rPr>
              <a:t>Good UX</a:t>
            </a:r>
            <a:r>
              <a:rPr lang="en-US" sz="3600" b="0" i="0" u="none" strike="noStrike" kern="1400" baseline="0" dirty="0">
                <a:latin typeface="Arial" panose="020B0604020202020204" pitchFamily="34" charset="0"/>
              </a:rPr>
              <a:t> </a:t>
            </a:r>
          </a:p>
        </p:txBody>
      </p:sp>
      <p:sp>
        <p:nvSpPr>
          <p:cNvPr id="3" name="Text Placeholder 2"/>
          <p:cNvSpPr>
            <a:spLocks noGrp="1"/>
          </p:cNvSpPr>
          <p:nvPr>
            <p:ph type="body" idx="4294967295"/>
          </p:nvPr>
        </p:nvSpPr>
        <p:spPr>
          <a:xfrm>
            <a:off x="660399" y="1463676"/>
            <a:ext cx="8124825" cy="4845049"/>
          </a:xfrm>
        </p:spPr>
        <p:txBody>
          <a:bodyPr>
            <a:noAutofit/>
          </a:bodyPr>
          <a:lstStyle/>
          <a:p>
            <a:pPr marL="361950" indent="-361950"/>
            <a:r>
              <a:rPr lang="en-US" sz="2800" b="0" i="0" u="none" strike="noStrike" baseline="0" dirty="0">
                <a:latin typeface="Arial" panose="020B0604020202020204" pitchFamily="34" charset="0"/>
              </a:rPr>
              <a:t>Good UX comes from designers having a good conceptual model of the whole device and service ecology. </a:t>
            </a:r>
          </a:p>
          <a:p>
            <a:pPr marL="361950" indent="-361950"/>
            <a:r>
              <a:rPr lang="en-US" sz="2800" b="0" i="0" u="none" strike="noStrike" baseline="0" dirty="0">
                <a:latin typeface="Arial" panose="020B0604020202020204" pitchFamily="34" charset="0"/>
              </a:rPr>
              <a:t>This will help deliver a good information architecture that in turn will help users to develop a clear mental model of the strategy, scope and structure. </a:t>
            </a:r>
          </a:p>
          <a:p>
            <a:pPr marL="361950" indent="-361950"/>
            <a:r>
              <a:rPr lang="en-US" sz="2800" b="0" i="0" u="none" strike="noStrike" baseline="0" dirty="0">
                <a:latin typeface="Arial" panose="020B0604020202020204" pitchFamily="34" charset="0"/>
              </a:rPr>
              <a:t>The skeleton and surface characteristics describe the design language that users will need to understand and appreciate aesthetically. </a:t>
            </a:r>
          </a:p>
        </p:txBody>
      </p:sp>
    </p:spTree>
    <p:extLst>
      <p:ext uri="{BB962C8B-B14F-4D97-AF65-F5344CB8AC3E}">
        <p14:creationId xmlns:p14="http://schemas.microsoft.com/office/powerpoint/2010/main" val="1531657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02419"/>
            <a:ext cx="7886700" cy="744538"/>
          </a:xfrm>
        </p:spPr>
        <p:txBody>
          <a:bodyPr/>
          <a:lstStyle/>
          <a:p>
            <a:r>
              <a:rPr lang="en-US" sz="3600" b="1" i="0" u="none" strike="noStrike" kern="1400" baseline="0" dirty="0">
                <a:latin typeface="Arial" panose="020B0604020202020204" pitchFamily="34" charset="0"/>
              </a:rPr>
              <a:t>Exploring the design space (1 of</a:t>
            </a:r>
            <a:r>
              <a:rPr lang="en-US" sz="3600" b="1" i="0" u="none" strike="noStrike" kern="1400" dirty="0">
                <a:latin typeface="Arial" panose="020B0604020202020204" pitchFamily="34" charset="0"/>
              </a:rPr>
              <a:t> </a:t>
            </a:r>
            <a:r>
              <a:rPr lang="en-US" sz="3600" b="1" i="0" u="none" strike="noStrike" kern="1400" baseline="0" dirty="0">
                <a:latin typeface="Arial" panose="020B0604020202020204" pitchFamily="34" charset="0"/>
              </a:rPr>
              <a:t>2)</a:t>
            </a:r>
          </a:p>
        </p:txBody>
      </p:sp>
      <p:sp>
        <p:nvSpPr>
          <p:cNvPr id="3" name="Text Placeholder 2"/>
          <p:cNvSpPr>
            <a:spLocks noGrp="1"/>
          </p:cNvSpPr>
          <p:nvPr>
            <p:ph type="body" idx="4294967295"/>
          </p:nvPr>
        </p:nvSpPr>
        <p:spPr>
          <a:xfrm>
            <a:off x="657225" y="1472677"/>
            <a:ext cx="7886700" cy="4351338"/>
          </a:xfrm>
        </p:spPr>
        <p:txBody>
          <a:bodyPr>
            <a:noAutofit/>
          </a:bodyPr>
          <a:lstStyle/>
          <a:p>
            <a:pPr marL="361950" indent="-361950"/>
            <a:r>
              <a:rPr lang="en-US" sz="2000" b="0" i="0" u="none" strike="noStrike" baseline="0" dirty="0">
                <a:latin typeface="Arial" panose="020B0604020202020204" pitchFamily="34" charset="0"/>
              </a:rPr>
              <a:t>As we mentioned in Chapter 8, design can be thought about through the concept of a design space. </a:t>
            </a:r>
          </a:p>
          <a:p>
            <a:pPr marL="361950" indent="-361950"/>
            <a:r>
              <a:rPr lang="en-US" sz="2000" b="0" i="0" u="none" strike="noStrike" baseline="0" dirty="0">
                <a:latin typeface="Arial" panose="020B0604020202020204" pitchFamily="34" charset="0"/>
              </a:rPr>
              <a:t>A design space constrains a design in some dimensions whilst allowing exploration of alternatives in others (Beaudouin-Lafon and Mackay, 2012). </a:t>
            </a:r>
          </a:p>
          <a:p>
            <a:pPr marL="361950" indent="-361950"/>
            <a:r>
              <a:rPr lang="en-US" sz="2000" b="0" i="0" u="none" strike="noStrike" baseline="0" dirty="0">
                <a:latin typeface="Arial" panose="020B0604020202020204" pitchFamily="34" charset="0"/>
              </a:rPr>
              <a:t>Designers always work within constraints, whether these are financial or functional, but they need to take care not to impose too many constraints too early in the process. </a:t>
            </a:r>
          </a:p>
          <a:p>
            <a:pPr marL="361950" indent="-361950"/>
            <a:r>
              <a:rPr lang="en-US" sz="2000" b="0" i="0" u="none" strike="noStrike" baseline="0" dirty="0">
                <a:latin typeface="Arial" panose="020B0604020202020204" pitchFamily="34" charset="0"/>
              </a:rPr>
              <a:t>Constraining the design space too soon can result in design fixation – settling on a design idea or a design constraint that prevents designers from exploring possible alternatives. </a:t>
            </a:r>
          </a:p>
        </p:txBody>
      </p:sp>
    </p:spTree>
    <p:extLst>
      <p:ext uri="{BB962C8B-B14F-4D97-AF65-F5344CB8AC3E}">
        <p14:creationId xmlns:p14="http://schemas.microsoft.com/office/powerpoint/2010/main" val="684823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89718"/>
            <a:ext cx="7886700" cy="744538"/>
          </a:xfrm>
        </p:spPr>
        <p:txBody>
          <a:bodyPr/>
          <a:lstStyle/>
          <a:p>
            <a:r>
              <a:rPr lang="en-US" sz="3600" b="1" i="0" u="none" strike="noStrike" kern="1400" baseline="0" dirty="0">
                <a:latin typeface="Arial" panose="020B0604020202020204" pitchFamily="34" charset="0"/>
              </a:rPr>
              <a:t>Exploring the design space (2 of 2)</a:t>
            </a:r>
          </a:p>
        </p:txBody>
      </p:sp>
      <p:sp>
        <p:nvSpPr>
          <p:cNvPr id="3" name="Text Placeholder 2"/>
          <p:cNvSpPr>
            <a:spLocks noGrp="1"/>
          </p:cNvSpPr>
          <p:nvPr>
            <p:ph type="body" idx="4294967295"/>
          </p:nvPr>
        </p:nvSpPr>
        <p:spPr>
          <a:xfrm>
            <a:off x="657225" y="1478935"/>
            <a:ext cx="7886700" cy="4351338"/>
          </a:xfrm>
        </p:spPr>
        <p:txBody>
          <a:bodyPr>
            <a:noAutofit/>
          </a:bodyPr>
          <a:lstStyle/>
          <a:p>
            <a:pPr marL="358775" indent="-358775"/>
            <a:r>
              <a:rPr lang="en-US" sz="1600" b="0" i="0" u="none" strike="noStrike" baseline="0" dirty="0">
                <a:latin typeface="Arial" panose="020B0604020202020204" pitchFamily="34" charset="0"/>
              </a:rPr>
              <a:t>Chapter 7 described a number of techniques and methods to help designers explore possible designs. </a:t>
            </a:r>
          </a:p>
          <a:p>
            <a:pPr marL="358775" indent="-358775"/>
            <a:r>
              <a:rPr lang="en-US" sz="1600" b="0" i="0" u="none" strike="noStrike" baseline="0" dirty="0">
                <a:latin typeface="Arial" panose="020B0604020202020204" pitchFamily="34" charset="0"/>
              </a:rPr>
              <a:t>For example, brainstorming is a good way of expanding the design space. </a:t>
            </a:r>
          </a:p>
          <a:p>
            <a:pPr marL="358775" indent="-358775"/>
            <a:r>
              <a:rPr lang="en-US" sz="1600" b="0" i="0" u="none" strike="noStrike" baseline="0" dirty="0">
                <a:latin typeface="Arial" panose="020B0604020202020204" pitchFamily="34" charset="0"/>
              </a:rPr>
              <a:t>Methods of envisionment described in Chapter 8 will also help designers to explore the design space. </a:t>
            </a:r>
          </a:p>
          <a:p>
            <a:pPr marL="358775" indent="-358775"/>
            <a:r>
              <a:rPr lang="en-US" sz="1600" b="0" i="0" u="none" strike="noStrike" baseline="0" dirty="0">
                <a:latin typeface="Arial" panose="020B0604020202020204" pitchFamily="34" charset="0"/>
              </a:rPr>
              <a:t>Sketching is a method of ideation. </a:t>
            </a:r>
          </a:p>
          <a:p>
            <a:pPr marL="358775" indent="-358775"/>
            <a:r>
              <a:rPr lang="en-US" sz="1600" b="0" i="0" u="none" strike="noStrike" baseline="0" dirty="0">
                <a:latin typeface="Arial" panose="020B0604020202020204" pitchFamily="34" charset="0"/>
              </a:rPr>
              <a:t>Chapter 4 described the importance of developing an information architecture for the whole UX that will often cross media channels. </a:t>
            </a:r>
          </a:p>
          <a:p>
            <a:pPr marL="358775" indent="-358775"/>
            <a:r>
              <a:rPr lang="en-US" sz="1600" b="0" i="0" u="none" strike="noStrike" baseline="0" dirty="0">
                <a:latin typeface="Arial" panose="020B0604020202020204" pitchFamily="34" charset="0"/>
              </a:rPr>
              <a:t>Thus, it is important to consider all the channels and touchpoints. </a:t>
            </a:r>
          </a:p>
          <a:p>
            <a:pPr marL="358775" indent="-358775"/>
            <a:r>
              <a:rPr lang="en-US" sz="1600" b="0" i="0" u="none" strike="noStrike" baseline="0" dirty="0">
                <a:latin typeface="Arial" panose="020B0604020202020204" pitchFamily="34" charset="0"/>
              </a:rPr>
              <a:t>We also emphasized the importance of looking at backstage structures as well as front stage functions. </a:t>
            </a:r>
          </a:p>
          <a:p>
            <a:pPr marL="358775" indent="-358775"/>
            <a:r>
              <a:rPr lang="en-US" sz="1600" b="0" i="0" u="none" strike="noStrike" baseline="0" dirty="0">
                <a:latin typeface="Arial" panose="020B0604020202020204" pitchFamily="34" charset="0"/>
              </a:rPr>
              <a:t>During conceptual UX design, designers need to keep open to radical solutions to issues and problems and they will do this using the various methods such as service blueprints, customer journey mappings, wireframes and navigation maps.</a:t>
            </a:r>
          </a:p>
        </p:txBody>
      </p:sp>
    </p:spTree>
    <p:extLst>
      <p:ext uri="{BB962C8B-B14F-4D97-AF65-F5344CB8AC3E}">
        <p14:creationId xmlns:p14="http://schemas.microsoft.com/office/powerpoint/2010/main" val="1462876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40519"/>
            <a:ext cx="7886700" cy="668338"/>
          </a:xfrm>
        </p:spPr>
        <p:txBody>
          <a:bodyPr/>
          <a:lstStyle/>
          <a:p>
            <a:r>
              <a:rPr lang="en-US" sz="3600" b="1" i="0" u="none" strike="noStrike" kern="1400" baseline="0" dirty="0">
                <a:latin typeface="Arial" panose="020B0604020202020204" pitchFamily="34" charset="0"/>
              </a:rPr>
              <a:t>Exploring UX design concepts</a:t>
            </a:r>
          </a:p>
        </p:txBody>
      </p:sp>
      <p:sp>
        <p:nvSpPr>
          <p:cNvPr id="3" name="Text Placeholder 2"/>
          <p:cNvSpPr>
            <a:spLocks noGrp="1"/>
          </p:cNvSpPr>
          <p:nvPr>
            <p:ph type="body" idx="4294967295"/>
          </p:nvPr>
        </p:nvSpPr>
        <p:spPr>
          <a:xfrm>
            <a:off x="657225" y="1471295"/>
            <a:ext cx="7886700" cy="4351338"/>
          </a:xfrm>
        </p:spPr>
        <p:txBody>
          <a:bodyPr>
            <a:noAutofit/>
          </a:bodyPr>
          <a:lstStyle/>
          <a:p>
            <a:pPr marL="361950" indent="-361950"/>
            <a:r>
              <a:rPr lang="en-US" sz="1800" b="0" i="0" u="none" strike="noStrike" baseline="0" dirty="0">
                <a:latin typeface="Arial" panose="020B0604020202020204" pitchFamily="34" charset="0"/>
              </a:rPr>
              <a:t>We have characterized UX as people acting, feeling, sensing, thinking and meaning-making through interactions with technologies in contexts. </a:t>
            </a:r>
          </a:p>
          <a:p>
            <a:pPr marL="361950" indent="-361950"/>
            <a:r>
              <a:rPr lang="en-US" sz="1800" b="0" i="0" u="none" strike="noStrike" baseline="0" dirty="0">
                <a:latin typeface="Arial" panose="020B0604020202020204" pitchFamily="34" charset="0"/>
              </a:rPr>
              <a:t>Many of the techniques described in Section 8.3 can help UX designers explore the feelings that different designs will engender in users. </a:t>
            </a:r>
          </a:p>
          <a:p>
            <a:pPr marL="361950" indent="-361950"/>
            <a:r>
              <a:rPr lang="en-US" sz="1800" b="0" i="0" u="none" strike="noStrike" baseline="0" dirty="0">
                <a:latin typeface="Arial" panose="020B0604020202020204" pitchFamily="34" charset="0"/>
              </a:rPr>
              <a:t>Bill Verplank (Verplank, 2007) is an interaction designer who has been sketching and designing for many years. </a:t>
            </a:r>
          </a:p>
          <a:p>
            <a:pPr marL="361950" indent="-361950"/>
            <a:r>
              <a:rPr lang="en-US" sz="1800" b="0" i="0" u="none" strike="noStrike" baseline="0" dirty="0">
                <a:latin typeface="Arial" panose="020B0604020202020204" pitchFamily="34" charset="0"/>
              </a:rPr>
              <a:t>He develops a view designing interactions and argues that interaction design is ‘design for human use’. </a:t>
            </a:r>
          </a:p>
          <a:p>
            <a:pPr marL="361950" indent="-361950"/>
            <a:r>
              <a:rPr lang="en-US" sz="1800" b="0" i="0" u="none" strike="noStrike" baseline="0" dirty="0">
                <a:latin typeface="Arial" panose="020B0604020202020204" pitchFamily="34" charset="0"/>
              </a:rPr>
              <a:t>He focuses on three main things, which he characterizes as:</a:t>
            </a:r>
          </a:p>
          <a:p>
            <a:pPr marL="806450" lvl="1" indent="-431800">
              <a:buFont typeface="Arial" panose="020B0604020202020204" pitchFamily="34" charset="0"/>
              <a:buChar char="‒"/>
            </a:pPr>
            <a:r>
              <a:rPr lang="en-US" sz="1600" b="0" i="0" u="none" strike="noStrike" baseline="0" dirty="0">
                <a:latin typeface="Arial" panose="020B0604020202020204" pitchFamily="34" charset="0"/>
              </a:rPr>
              <a:t>How do you do? This concerns the acting part of UX.</a:t>
            </a:r>
          </a:p>
          <a:p>
            <a:pPr marL="806450" lvl="1" indent="-431800">
              <a:buFont typeface="Arial" panose="020B0604020202020204" pitchFamily="34" charset="0"/>
              <a:buChar char="‒"/>
            </a:pPr>
            <a:r>
              <a:rPr lang="en-US" sz="1600" b="0" i="0" u="none" strike="noStrike" baseline="0" dirty="0">
                <a:latin typeface="Arial" panose="020B0604020202020204" pitchFamily="34" charset="0"/>
              </a:rPr>
              <a:t>How do you feel? This concerns the sensing and feeling aspects of UX.</a:t>
            </a:r>
          </a:p>
          <a:p>
            <a:pPr marL="806450" lvl="1" indent="-431800">
              <a:buFont typeface="Arial" panose="020B0604020202020204" pitchFamily="34" charset="0"/>
              <a:buChar char="‒"/>
            </a:pPr>
            <a:r>
              <a:rPr lang="en-US" sz="1600" b="0" i="0" u="none" strike="noStrike" baseline="0" dirty="0">
                <a:latin typeface="Arial" panose="020B0604020202020204" pitchFamily="34" charset="0"/>
              </a:rPr>
              <a:t>How do you know? This concerns the thinking and meaning-making in UX.</a:t>
            </a:r>
          </a:p>
        </p:txBody>
      </p:sp>
    </p:spTree>
    <p:extLst>
      <p:ext uri="{BB962C8B-B14F-4D97-AF65-F5344CB8AC3E}">
        <p14:creationId xmlns:p14="http://schemas.microsoft.com/office/powerpoint/2010/main" val="28153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42367"/>
            <a:ext cx="7886700" cy="677340"/>
          </a:xfrm>
        </p:spPr>
        <p:txBody>
          <a:bodyPr/>
          <a:lstStyle/>
          <a:p>
            <a:r>
              <a:rPr lang="en-US" sz="3600" b="1" i="0" u="none" strike="noStrike" kern="1400" baseline="0" dirty="0">
                <a:latin typeface="Arial" panose="020B0604020202020204" pitchFamily="34" charset="0"/>
              </a:rPr>
              <a:t>How do you do?</a:t>
            </a:r>
          </a:p>
        </p:txBody>
      </p:sp>
      <p:sp>
        <p:nvSpPr>
          <p:cNvPr id="3" name="Text Placeholder 2"/>
          <p:cNvSpPr>
            <a:spLocks noGrp="1"/>
          </p:cNvSpPr>
          <p:nvPr>
            <p:ph type="body" idx="4294967295"/>
          </p:nvPr>
        </p:nvSpPr>
        <p:spPr>
          <a:xfrm>
            <a:off x="653142" y="1446216"/>
            <a:ext cx="7886700" cy="4351338"/>
          </a:xfrm>
        </p:spPr>
        <p:txBody>
          <a:bodyPr>
            <a:normAutofit fontScale="92500" lnSpcReduction="20000"/>
          </a:bodyPr>
          <a:lstStyle/>
          <a:p>
            <a:pPr marL="361950" lvl="0" indent="-361950">
              <a:lnSpc>
                <a:spcPct val="120000"/>
              </a:lnSpc>
            </a:pPr>
            <a:r>
              <a:rPr lang="en-US" b="0" i="0" u="none" strike="noStrike" baseline="0" dirty="0">
                <a:latin typeface="Arial" panose="020B0604020202020204" pitchFamily="34" charset="0"/>
              </a:rPr>
              <a:t>‘How do you </a:t>
            </a:r>
            <a:r>
              <a:rPr lang="en-US" dirty="0">
                <a:latin typeface="Arial" panose="020B0604020202020204" pitchFamily="34" charset="0"/>
              </a:rPr>
              <a:t>do’ ? </a:t>
            </a:r>
            <a:r>
              <a:rPr lang="en-US" b="0" i="0" u="none" strike="noStrike" baseline="0" dirty="0">
                <a:latin typeface="Arial" panose="020B0604020202020204" pitchFamily="34" charset="0"/>
              </a:rPr>
              <a:t>is concerned with the ways in which we affect the world. </a:t>
            </a:r>
          </a:p>
          <a:p>
            <a:pPr marL="361950" indent="-361950">
              <a:lnSpc>
                <a:spcPct val="120000"/>
              </a:lnSpc>
            </a:pPr>
            <a:r>
              <a:rPr lang="en-US" b="0" i="0" u="none" strike="noStrike" baseline="0" dirty="0">
                <a:latin typeface="Arial" panose="020B0604020202020204" pitchFamily="34" charset="0"/>
              </a:rPr>
              <a:t>Do you poke it, manipulate it or sit on it? </a:t>
            </a:r>
          </a:p>
          <a:p>
            <a:pPr marL="361950" indent="-361950">
              <a:lnSpc>
                <a:spcPct val="120000"/>
              </a:lnSpc>
            </a:pPr>
            <a:r>
              <a:rPr lang="en-US" b="0" i="0" u="none" strike="noStrike" baseline="0" dirty="0">
                <a:latin typeface="Arial" panose="020B0604020202020204" pitchFamily="34" charset="0"/>
              </a:rPr>
              <a:t>For example, one distinction he highlights is between handles and buttons. </a:t>
            </a:r>
          </a:p>
          <a:p>
            <a:pPr marL="361950" indent="-361950">
              <a:lnSpc>
                <a:spcPct val="120000"/>
              </a:lnSpc>
            </a:pPr>
            <a:r>
              <a:rPr lang="en-US" b="0" i="0" u="none" strike="noStrike" baseline="0" dirty="0">
                <a:latin typeface="Arial" panose="020B0604020202020204" pitchFamily="34" charset="0"/>
              </a:rPr>
              <a:t>Handles are better for continuous control (e.g. a trombone) but buttons are better for discrete control (e.g. a piano keyboard). </a:t>
            </a:r>
          </a:p>
          <a:p>
            <a:pPr marL="361950" indent="-361950">
              <a:lnSpc>
                <a:spcPct val="120000"/>
              </a:lnSpc>
            </a:pPr>
            <a:r>
              <a:rPr lang="en-US" b="0" i="0" u="none" strike="noStrike" baseline="0" dirty="0">
                <a:latin typeface="Arial" panose="020B0604020202020204" pitchFamily="34" charset="0"/>
              </a:rPr>
              <a:t>Handles leave you in control (e.g. opening a car door) whereas buttons are more likely to trigger something automatic (e.g. opening an elevator door).</a:t>
            </a:r>
          </a:p>
        </p:txBody>
      </p:sp>
    </p:spTree>
    <p:extLst>
      <p:ext uri="{BB962C8B-B14F-4D97-AF65-F5344CB8AC3E}">
        <p14:creationId xmlns:p14="http://schemas.microsoft.com/office/powerpoint/2010/main" val="729220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60617"/>
            <a:ext cx="7886700" cy="637146"/>
          </a:xfrm>
        </p:spPr>
        <p:txBody>
          <a:bodyPr/>
          <a:lstStyle/>
          <a:p>
            <a:r>
              <a:rPr lang="en-US" sz="3600" b="1" i="0" u="none" strike="noStrike" kern="1400" baseline="0" dirty="0">
                <a:latin typeface="Arial" panose="020B0604020202020204" pitchFamily="34" charset="0"/>
              </a:rPr>
              <a:t>How do you feel?</a:t>
            </a:r>
          </a:p>
        </p:txBody>
      </p:sp>
      <p:sp>
        <p:nvSpPr>
          <p:cNvPr id="3" name="Text Placeholder 2"/>
          <p:cNvSpPr>
            <a:spLocks noGrp="1"/>
          </p:cNvSpPr>
          <p:nvPr>
            <p:ph type="body" idx="4294967295"/>
          </p:nvPr>
        </p:nvSpPr>
        <p:spPr>
          <a:xfrm>
            <a:off x="658794" y="1458940"/>
            <a:ext cx="7886700" cy="4554832"/>
          </a:xfrm>
        </p:spPr>
        <p:txBody>
          <a:bodyPr>
            <a:noAutofit/>
          </a:bodyPr>
          <a:lstStyle/>
          <a:p>
            <a:pPr marL="361950" lvl="0" indent="-361950"/>
            <a:r>
              <a:rPr lang="en-US" sz="1800" b="0" i="0" u="none" strike="noStrike" baseline="0" dirty="0">
                <a:latin typeface="Arial" panose="020B0604020202020204" pitchFamily="34" charset="0"/>
              </a:rPr>
              <a:t>‘How do you </a:t>
            </a:r>
            <a:r>
              <a:rPr lang="en-US" sz="1800" dirty="0">
                <a:latin typeface="Arial" panose="020B0604020202020204" pitchFamily="34" charset="0"/>
              </a:rPr>
              <a:t>feel’ ? </a:t>
            </a:r>
            <a:r>
              <a:rPr lang="en-US" sz="1800" b="0" i="0" u="none" strike="noStrike" baseline="0" dirty="0">
                <a:latin typeface="Arial" panose="020B0604020202020204" pitchFamily="34" charset="0"/>
              </a:rPr>
              <a:t>concerns how we make sense of the world and the sensory qualities that shape media. </a:t>
            </a:r>
          </a:p>
          <a:p>
            <a:pPr marL="361950" indent="-361950"/>
            <a:r>
              <a:rPr lang="en-US" sz="1800" b="0" i="0" u="none" strike="noStrike" baseline="0" dirty="0">
                <a:latin typeface="Arial" panose="020B0604020202020204" pitchFamily="34" charset="0"/>
              </a:rPr>
              <a:t>One distinction is Marshall McLuhan’s ‘hot’ versus ‘cool’. </a:t>
            </a:r>
          </a:p>
          <a:p>
            <a:pPr marL="361950" indent="-361950"/>
            <a:r>
              <a:rPr lang="en-US" sz="1800" b="0" i="0" u="none" strike="noStrike" baseline="0" dirty="0">
                <a:latin typeface="Arial" panose="020B0604020202020204" pitchFamily="34" charset="0"/>
              </a:rPr>
              <a:t>Marshall McLuhan wrote Understanding Media in 1964 and is famed for coining the phrases ‘global village’, ‘age of information’ and ‘the medium is the message’. </a:t>
            </a:r>
          </a:p>
          <a:p>
            <a:pPr marL="361950" indent="-361950"/>
            <a:r>
              <a:rPr lang="en-US" sz="1800" b="0" i="0" u="none" strike="noStrike" baseline="0" dirty="0">
                <a:latin typeface="Arial" panose="020B0604020202020204" pitchFamily="34" charset="0"/>
              </a:rPr>
              <a:t>The book, which was reprinted in 1994, is a whirlwind tour through the media of his time and has much insight into how media would develop in our time. </a:t>
            </a:r>
          </a:p>
          <a:p>
            <a:pPr marL="361950" indent="-361950"/>
            <a:r>
              <a:rPr lang="en-US" sz="1800" b="0" i="0" u="none" strike="noStrike" baseline="0" dirty="0">
                <a:latin typeface="Arial" panose="020B0604020202020204" pitchFamily="34" charset="0"/>
              </a:rPr>
              <a:t>He introduced a distinction between ‘hot media’ which are more authoritative and exact and ‘cool media’ which are fuzzy and incomplete. </a:t>
            </a:r>
          </a:p>
          <a:p>
            <a:pPr marL="361950" indent="-361950"/>
            <a:r>
              <a:rPr lang="en-US" sz="1800" b="0" i="0" u="none" strike="noStrike" baseline="0" dirty="0">
                <a:latin typeface="Arial" panose="020B0604020202020204" pitchFamily="34" charset="0"/>
              </a:rPr>
              <a:t>Cool media invite more participation; they require the audience to fill in the gaps to interpret. </a:t>
            </a:r>
          </a:p>
          <a:p>
            <a:pPr marL="361950" indent="-361950"/>
            <a:r>
              <a:rPr lang="en-US" sz="1800" b="0" i="0" u="none" strike="noStrike" baseline="0" dirty="0">
                <a:latin typeface="Arial" panose="020B0604020202020204" pitchFamily="34" charset="0"/>
              </a:rPr>
              <a:t>Hot media extend a single sense in high definition; they are filled with data. </a:t>
            </a:r>
          </a:p>
        </p:txBody>
      </p:sp>
    </p:spTree>
    <p:extLst>
      <p:ext uri="{BB962C8B-B14F-4D97-AF65-F5344CB8AC3E}">
        <p14:creationId xmlns:p14="http://schemas.microsoft.com/office/powerpoint/2010/main" val="3122909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32319"/>
            <a:ext cx="7886700" cy="697436"/>
          </a:xfrm>
        </p:spPr>
        <p:txBody>
          <a:bodyPr/>
          <a:lstStyle/>
          <a:p>
            <a:r>
              <a:rPr lang="en-US" sz="3600" b="1" i="0" u="none" strike="noStrike" kern="1400" baseline="0" dirty="0">
                <a:latin typeface="Arial" panose="020B0604020202020204" pitchFamily="34" charset="0"/>
              </a:rPr>
              <a:t>Understanding media</a:t>
            </a:r>
          </a:p>
        </p:txBody>
      </p:sp>
      <p:sp>
        <p:nvSpPr>
          <p:cNvPr id="3" name="Text Placeholder 2"/>
          <p:cNvSpPr>
            <a:spLocks noGrp="1"/>
          </p:cNvSpPr>
          <p:nvPr>
            <p:ph type="body" idx="4294967295"/>
          </p:nvPr>
        </p:nvSpPr>
        <p:spPr>
          <a:xfrm>
            <a:off x="649915" y="1446216"/>
            <a:ext cx="7886700" cy="4685707"/>
          </a:xfrm>
        </p:spPr>
        <p:txBody>
          <a:bodyPr>
            <a:normAutofit lnSpcReduction="10000"/>
          </a:bodyPr>
          <a:lstStyle/>
          <a:p>
            <a:pPr marL="361950" indent="-361950">
              <a:lnSpc>
                <a:spcPct val="110000"/>
              </a:lnSpc>
            </a:pPr>
            <a:r>
              <a:rPr lang="en-US" sz="2000" b="0" i="0" u="none" strike="noStrike" baseline="0" dirty="0">
                <a:latin typeface="Arial" panose="020B0604020202020204" pitchFamily="34" charset="0"/>
              </a:rPr>
              <a:t>Photography is a hot medium because it is high-fidelity, whereas a cartoon is a cool, low-definition medium where we fill in the gaps. </a:t>
            </a:r>
          </a:p>
          <a:p>
            <a:pPr marL="361950" indent="-361950">
              <a:lnSpc>
                <a:spcPct val="110000"/>
              </a:lnSpc>
            </a:pPr>
            <a:r>
              <a:rPr lang="en-US" sz="2000" b="0" i="0" u="none" strike="noStrike" baseline="0" dirty="0">
                <a:latin typeface="Arial" panose="020B0604020202020204" pitchFamily="34" charset="0"/>
              </a:rPr>
              <a:t>McLuhan’s book is fascinating even</a:t>
            </a:r>
            <a:r>
              <a:rPr lang="en-US" sz="2000" b="0" i="0" u="none" strike="noStrike" dirty="0">
                <a:latin typeface="Arial" panose="020B0604020202020204" pitchFamily="34" charset="0"/>
              </a:rPr>
              <a:t> </a:t>
            </a:r>
            <a:r>
              <a:rPr lang="en-US" sz="2000" b="0" i="0" u="none" strike="noStrike" baseline="0" dirty="0">
                <a:latin typeface="Arial" panose="020B0604020202020204" pitchFamily="34" charset="0"/>
              </a:rPr>
              <a:t>if difficult to read and he extends the ideas of hot and cool to all manner of concepts such as an axe (hot), the ‘city slicker’ (hot) and rural life (cool). </a:t>
            </a:r>
          </a:p>
          <a:p>
            <a:pPr marL="361950" indent="-361950">
              <a:lnSpc>
                <a:spcPct val="110000"/>
              </a:lnSpc>
            </a:pPr>
            <a:r>
              <a:rPr lang="en-US" sz="2000" b="0" i="0" u="none" strike="noStrike" baseline="0" dirty="0">
                <a:latin typeface="Arial" panose="020B0604020202020204" pitchFamily="34" charset="0"/>
              </a:rPr>
              <a:t>Focusing on ‘how do you feel’ takes us into the areas of satisfaction, affect, enjoyment, involvement and engagement. </a:t>
            </a:r>
          </a:p>
          <a:p>
            <a:pPr marL="361950" indent="-361950">
              <a:lnSpc>
                <a:spcPct val="110000"/>
              </a:lnSpc>
            </a:pPr>
            <a:r>
              <a:rPr lang="en-US" sz="2000" b="0" i="0" u="none" strike="noStrike" baseline="0" dirty="0">
                <a:latin typeface="Arial" panose="020B0604020202020204" pitchFamily="34" charset="0"/>
              </a:rPr>
              <a:t>In his introduction to the 1994 MIT Press edition of Understanding Media, Lewis Lapham characterizes McLuhan’s ideas as illustrated in Table 9.1. </a:t>
            </a:r>
          </a:p>
          <a:p>
            <a:pPr marL="361950" indent="-361950">
              <a:lnSpc>
                <a:spcPct val="110000"/>
              </a:lnSpc>
            </a:pPr>
            <a:r>
              <a:rPr lang="en-US" sz="2000" b="0" i="0" u="none" strike="noStrike" baseline="0" dirty="0">
                <a:latin typeface="Arial" panose="020B0604020202020204" pitchFamily="34" charset="0"/>
              </a:rPr>
              <a:t>Do not worry too much about understanding these dichotomies; use them as ways of thinking about ‘how do you feel’.</a:t>
            </a:r>
          </a:p>
        </p:txBody>
      </p:sp>
    </p:spTree>
    <p:extLst>
      <p:ext uri="{BB962C8B-B14F-4D97-AF65-F5344CB8AC3E}">
        <p14:creationId xmlns:p14="http://schemas.microsoft.com/office/powerpoint/2010/main" val="2240642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74690"/>
            <a:ext cx="7886700" cy="1325563"/>
          </a:xfrm>
        </p:spPr>
        <p:txBody>
          <a:bodyPr/>
          <a:lstStyle/>
          <a:p>
            <a:r>
              <a:rPr lang="en-US" sz="3600" i="0" u="none" strike="noStrike" kern="1400" baseline="0" dirty="0">
                <a:latin typeface="Arial" panose="020B0604020202020204" pitchFamily="34" charset="0"/>
              </a:rPr>
              <a:t>Leitmotifs from understanding media</a:t>
            </a:r>
          </a:p>
        </p:txBody>
      </p:sp>
      <p:pic>
        <p:nvPicPr>
          <p:cNvPr id="4" name="Picture 3"/>
          <p:cNvPicPr>
            <a:picLocks noChangeAspect="1"/>
          </p:cNvPicPr>
          <p:nvPr/>
        </p:nvPicPr>
        <p:blipFill>
          <a:blip r:embed="rId3"/>
          <a:stretch>
            <a:fillRect/>
          </a:stretch>
        </p:blipFill>
        <p:spPr>
          <a:xfrm>
            <a:off x="2129632" y="1677397"/>
            <a:ext cx="4884737" cy="3993317"/>
          </a:xfrm>
          <a:prstGeom prst="rect">
            <a:avLst/>
          </a:prstGeom>
        </p:spPr>
      </p:pic>
      <p:sp>
        <p:nvSpPr>
          <p:cNvPr id="5" name="TextBox 4">
            <a:extLst>
              <a:ext uri="{FF2B5EF4-FFF2-40B4-BE49-F238E27FC236}">
                <a16:creationId xmlns:a16="http://schemas.microsoft.com/office/drawing/2014/main" id="{1E3D8504-273F-44C7-82D6-E939AB4A3DAF}"/>
              </a:ext>
            </a:extLst>
          </p:cNvPr>
          <p:cNvSpPr txBox="1"/>
          <p:nvPr/>
        </p:nvSpPr>
        <p:spPr>
          <a:xfrm>
            <a:off x="659612" y="5958840"/>
            <a:ext cx="7922414" cy="338138"/>
          </a:xfrm>
          <a:prstGeom prst="rect">
            <a:avLst/>
          </a:prstGeom>
          <a:noFill/>
        </p:spPr>
        <p:txBody>
          <a:bodyPr wrap="square">
            <a:spAutoFit/>
          </a:bodyPr>
          <a:lstStyle/>
          <a:p>
            <a:pPr>
              <a:defRPr/>
            </a:pPr>
            <a:r>
              <a:rPr lang="en-US" sz="800" i="1" dirty="0">
                <a:latin typeface="+mj-lt"/>
              </a:rPr>
              <a:t>Source</a:t>
            </a:r>
            <a:r>
              <a:rPr lang="en-US" sz="800" dirty="0">
                <a:latin typeface="+mj-lt"/>
              </a:rPr>
              <a:t>: Lapham, L. (1994) in McLuhan, M., </a:t>
            </a:r>
            <a:r>
              <a:rPr lang="en-US" sz="800" i="1" dirty="0">
                <a:latin typeface="+mj-lt"/>
              </a:rPr>
              <a:t>Understanding Media: The Extensions of </a:t>
            </a:r>
            <a:r>
              <a:rPr lang="en-US" sz="800" i="1" dirty="0" smtClean="0">
                <a:latin typeface="+mj-lt"/>
              </a:rPr>
              <a:t>Man</a:t>
            </a:r>
            <a:r>
              <a:rPr lang="en-US" sz="800" dirty="0" smtClean="0">
                <a:latin typeface="+mj-lt"/>
              </a:rPr>
              <a:t>, </a:t>
            </a:r>
            <a:r>
              <a:rPr lang="en-US" sz="800" dirty="0">
                <a:latin typeface="+mj-lt"/>
              </a:rPr>
              <a:t>Table 1 from Introduction, © 1994 Massachusetts Institute of Technology, by permission of The MIT Press</a:t>
            </a:r>
            <a:endParaRPr lang="en-IN" sz="800" dirty="0">
              <a:latin typeface="+mj-lt"/>
            </a:endParaRPr>
          </a:p>
        </p:txBody>
      </p:sp>
    </p:spTree>
    <p:extLst>
      <p:ext uri="{BB962C8B-B14F-4D97-AF65-F5344CB8AC3E}">
        <p14:creationId xmlns:p14="http://schemas.microsoft.com/office/powerpoint/2010/main" val="1308579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92609"/>
            <a:ext cx="7886700" cy="556760"/>
          </a:xfrm>
        </p:spPr>
        <p:txBody>
          <a:bodyPr/>
          <a:lstStyle/>
          <a:p>
            <a:r>
              <a:rPr lang="en-US" sz="3600" b="1" i="0" u="none" strike="noStrike" kern="1400" baseline="0" dirty="0">
                <a:latin typeface="Arial" panose="020B0604020202020204" pitchFamily="34" charset="0"/>
              </a:rPr>
              <a:t>Contents</a:t>
            </a:r>
          </a:p>
        </p:txBody>
      </p:sp>
      <p:sp>
        <p:nvSpPr>
          <p:cNvPr id="3" name="Text Placeholder 2"/>
          <p:cNvSpPr>
            <a:spLocks noGrp="1"/>
          </p:cNvSpPr>
          <p:nvPr>
            <p:ph type="body" idx="4294967295"/>
          </p:nvPr>
        </p:nvSpPr>
        <p:spPr>
          <a:xfrm>
            <a:off x="657225" y="1450026"/>
            <a:ext cx="7886700" cy="3288985"/>
          </a:xfrm>
        </p:spPr>
        <p:txBody>
          <a:bodyPr/>
          <a:lstStyle/>
          <a:p>
            <a:pPr marL="374650" indent="-374650"/>
            <a:r>
              <a:rPr lang="en-US" b="0" i="0" u="none" strike="noStrike" baseline="0" dirty="0">
                <a:latin typeface="Arial" panose="020B0604020202020204" pitchFamily="34" charset="0"/>
              </a:rPr>
              <a:t>9.1	Introduction </a:t>
            </a:r>
          </a:p>
          <a:p>
            <a:pPr marL="374650" indent="-374650"/>
            <a:r>
              <a:rPr lang="en-US" b="0" i="0" u="none" strike="noStrike" baseline="0" dirty="0">
                <a:latin typeface="Arial" panose="020B0604020202020204" pitchFamily="34" charset="0"/>
              </a:rPr>
              <a:t>9.2	UX design  </a:t>
            </a:r>
          </a:p>
          <a:p>
            <a:pPr marL="374650" indent="-374650"/>
            <a:r>
              <a:rPr lang="en-US" b="0" i="0" u="none" strike="noStrike" baseline="0" dirty="0">
                <a:latin typeface="Arial" panose="020B0604020202020204" pitchFamily="34" charset="0"/>
              </a:rPr>
              <a:t>9.3	Metaphors and blends in design  </a:t>
            </a:r>
          </a:p>
          <a:p>
            <a:pPr marL="374650" indent="-374650"/>
            <a:r>
              <a:rPr lang="en-US" b="0" i="0" u="none" strike="noStrike" baseline="0" dirty="0">
                <a:latin typeface="Arial" panose="020B0604020202020204" pitchFamily="34" charset="0"/>
              </a:rPr>
              <a:t>9.4	Conceptual design </a:t>
            </a:r>
          </a:p>
          <a:p>
            <a:pPr marL="374650" indent="-374650"/>
            <a:r>
              <a:rPr lang="en-US" b="0" i="0" u="none" strike="noStrike" baseline="0" dirty="0">
                <a:latin typeface="Arial" panose="020B0604020202020204" pitchFamily="34" charset="0"/>
              </a:rPr>
              <a:t>9.5	Physical design  </a:t>
            </a:r>
          </a:p>
          <a:p>
            <a:pPr marL="374650" indent="-374650"/>
            <a:r>
              <a:rPr lang="en-US" b="0" i="0" u="none" strike="noStrike" baseline="0" dirty="0">
                <a:latin typeface="Arial" panose="020B0604020202020204" pitchFamily="34" charset="0"/>
              </a:rPr>
              <a:t>9.6	Designing interactions  </a:t>
            </a:r>
          </a:p>
        </p:txBody>
      </p:sp>
    </p:spTree>
    <p:extLst>
      <p:ext uri="{BB962C8B-B14F-4D97-AF65-F5344CB8AC3E}">
        <p14:creationId xmlns:p14="http://schemas.microsoft.com/office/powerpoint/2010/main" val="4369383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52416"/>
            <a:ext cx="7886700" cy="657242"/>
          </a:xfrm>
        </p:spPr>
        <p:txBody>
          <a:bodyPr>
            <a:normAutofit/>
          </a:bodyPr>
          <a:lstStyle/>
          <a:p>
            <a:r>
              <a:rPr lang="en-US" sz="3600" b="1" i="0" u="none" strike="noStrike" kern="1400" baseline="0" dirty="0">
                <a:latin typeface="Arial" panose="020B0604020202020204" pitchFamily="34" charset="0"/>
              </a:rPr>
              <a:t>How do you know?</a:t>
            </a:r>
          </a:p>
        </p:txBody>
      </p:sp>
      <p:sp>
        <p:nvSpPr>
          <p:cNvPr id="3" name="Text Placeholder 2"/>
          <p:cNvSpPr>
            <a:spLocks noGrp="1"/>
          </p:cNvSpPr>
          <p:nvPr>
            <p:ph type="body" idx="4294967295"/>
          </p:nvPr>
        </p:nvSpPr>
        <p:spPr>
          <a:xfrm>
            <a:off x="657538" y="1452001"/>
            <a:ext cx="7886700" cy="4351338"/>
          </a:xfrm>
        </p:spPr>
        <p:txBody>
          <a:bodyPr>
            <a:normAutofit/>
          </a:bodyPr>
          <a:lstStyle/>
          <a:p>
            <a:pPr marL="361950" lvl="0" indent="-361950"/>
            <a:r>
              <a:rPr lang="en-US" sz="2000" b="0" i="0" u="none" strike="noStrike" baseline="0" dirty="0">
                <a:latin typeface="Arial" panose="020B0604020202020204" pitchFamily="34" charset="0"/>
              </a:rPr>
              <a:t>‘How do you </a:t>
            </a:r>
            <a:r>
              <a:rPr lang="en-US" sz="2000" dirty="0">
                <a:latin typeface="Arial" panose="020B0604020202020204" pitchFamily="34" charset="0"/>
              </a:rPr>
              <a:t>know’ ? </a:t>
            </a:r>
            <a:r>
              <a:rPr lang="en-US" sz="2000" b="0" i="0" u="none" strike="noStrike" baseline="0" dirty="0">
                <a:latin typeface="Arial" panose="020B0604020202020204" pitchFamily="34" charset="0"/>
              </a:rPr>
              <a:t>concerns the ways that people learn and plan; how designers want people to think about their system. </a:t>
            </a:r>
          </a:p>
          <a:p>
            <a:pPr marL="361950" indent="-361950"/>
            <a:r>
              <a:rPr lang="en-US" sz="2000" b="0" i="0" u="none" strike="noStrike" baseline="0" dirty="0">
                <a:latin typeface="Arial" panose="020B0604020202020204" pitchFamily="34" charset="0"/>
              </a:rPr>
              <a:t>For example, Verplank suggests that one choice is between maps and paths. </a:t>
            </a:r>
          </a:p>
          <a:p>
            <a:pPr marL="361950" indent="-361950"/>
            <a:r>
              <a:rPr lang="en-US" sz="2000" b="0" i="0" u="none" strike="noStrike" baseline="0" dirty="0">
                <a:latin typeface="Arial" panose="020B0604020202020204" pitchFamily="34" charset="0"/>
              </a:rPr>
              <a:t>Paths are good for beginners as they provide step-by-step instructions on what to do. </a:t>
            </a:r>
          </a:p>
          <a:p>
            <a:pPr marL="361950" indent="-361950"/>
            <a:r>
              <a:rPr lang="en-US" sz="2000" b="0" i="0" u="none" strike="noStrike" baseline="0" dirty="0">
                <a:latin typeface="Arial" panose="020B0604020202020204" pitchFamily="34" charset="0"/>
              </a:rPr>
              <a:t>Maps are good for understanding alternatives. </a:t>
            </a:r>
          </a:p>
          <a:p>
            <a:pPr marL="361950" indent="-361950"/>
            <a:r>
              <a:rPr lang="en-US" sz="2000" b="0" i="0" u="none" strike="noStrike" baseline="0" dirty="0">
                <a:latin typeface="Arial" panose="020B0604020202020204" pitchFamily="34" charset="0"/>
              </a:rPr>
              <a:t>They take longer to learn but are more robust and are good for expert skill. </a:t>
            </a:r>
          </a:p>
          <a:p>
            <a:pPr marL="361950" indent="-361950"/>
            <a:r>
              <a:rPr lang="en-US" sz="2000" b="0" i="0" u="none" strike="noStrike" baseline="0" dirty="0">
                <a:latin typeface="Arial" panose="020B0604020202020204" pitchFamily="34" charset="0"/>
              </a:rPr>
              <a:t>Maps offer the chance to take shortcuts. </a:t>
            </a:r>
          </a:p>
          <a:p>
            <a:pPr marL="361950" indent="-361950"/>
            <a:r>
              <a:rPr lang="en-US" sz="2000" b="0" i="0" u="none" strike="noStrike" baseline="0" dirty="0">
                <a:latin typeface="Arial" panose="020B0604020202020204" pitchFamily="34" charset="0"/>
              </a:rPr>
              <a:t>Very often, of course, a given system or product will have to accommodate both.</a:t>
            </a:r>
          </a:p>
        </p:txBody>
      </p:sp>
    </p:spTree>
    <p:extLst>
      <p:ext uri="{BB962C8B-B14F-4D97-AF65-F5344CB8AC3E}">
        <p14:creationId xmlns:p14="http://schemas.microsoft.com/office/powerpoint/2010/main" val="9169217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50569"/>
            <a:ext cx="7886700" cy="657242"/>
          </a:xfrm>
        </p:spPr>
        <p:txBody>
          <a:bodyPr/>
          <a:lstStyle/>
          <a:p>
            <a:r>
              <a:rPr lang="en-US" sz="3600" b="1" i="0" u="none" strike="noStrike" kern="1400" baseline="0" dirty="0">
                <a:latin typeface="Arial" panose="020B0604020202020204" pitchFamily="34" charset="0"/>
              </a:rPr>
              <a:t>Challenge 9.1</a:t>
            </a:r>
          </a:p>
        </p:txBody>
      </p:sp>
      <p:sp>
        <p:nvSpPr>
          <p:cNvPr id="3" name="Text Placeholder 2"/>
          <p:cNvSpPr>
            <a:spLocks noGrp="1"/>
          </p:cNvSpPr>
          <p:nvPr>
            <p:ph type="body" idx="4294967295"/>
          </p:nvPr>
        </p:nvSpPr>
        <p:spPr>
          <a:xfrm>
            <a:off x="653148" y="1430820"/>
            <a:ext cx="7886700" cy="4351338"/>
          </a:xfrm>
        </p:spPr>
        <p:txBody>
          <a:bodyPr/>
          <a:lstStyle/>
          <a:p>
            <a:pPr marL="361950" indent="-361950"/>
            <a:r>
              <a:rPr lang="en-US" b="0" i="0" u="none" strike="noStrike" baseline="0" dirty="0">
                <a:latin typeface="Arial" panose="020B0604020202020204" pitchFamily="34" charset="0"/>
              </a:rPr>
              <a:t>What characteristics do you feel belong to the text message as a medium? Be creative!</a:t>
            </a:r>
          </a:p>
        </p:txBody>
      </p:sp>
    </p:spTree>
    <p:extLst>
      <p:ext uri="{BB962C8B-B14F-4D97-AF65-F5344CB8AC3E}">
        <p14:creationId xmlns:p14="http://schemas.microsoft.com/office/powerpoint/2010/main" val="3605627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32319"/>
            <a:ext cx="7886700" cy="697436"/>
          </a:xfrm>
        </p:spPr>
        <p:txBody>
          <a:bodyPr/>
          <a:lstStyle/>
          <a:p>
            <a:r>
              <a:rPr lang="en-US" sz="3600" b="1" i="0" u="none" strike="noStrike" kern="1400" baseline="0" dirty="0">
                <a:latin typeface="Arial" panose="020B0604020202020204" pitchFamily="34" charset="0"/>
              </a:rPr>
              <a:t>Places for experience</a:t>
            </a:r>
          </a:p>
        </p:txBody>
      </p:sp>
      <p:sp>
        <p:nvSpPr>
          <p:cNvPr id="3" name="Text Placeholder 2"/>
          <p:cNvSpPr>
            <a:spLocks noGrp="1"/>
          </p:cNvSpPr>
          <p:nvPr>
            <p:ph type="body" idx="4294967295"/>
          </p:nvPr>
        </p:nvSpPr>
        <p:spPr>
          <a:xfrm>
            <a:off x="654050" y="1473446"/>
            <a:ext cx="7886700" cy="4545518"/>
          </a:xfrm>
        </p:spPr>
        <p:txBody>
          <a:bodyPr>
            <a:noAutofit/>
          </a:bodyPr>
          <a:lstStyle/>
          <a:p>
            <a:pPr marL="361950" indent="-361950"/>
            <a:r>
              <a:rPr lang="en-US" sz="1600" b="0" i="0" u="none" strike="noStrike" baseline="0" dirty="0">
                <a:latin typeface="Arial" panose="020B0604020202020204" pitchFamily="34" charset="0"/>
              </a:rPr>
              <a:t>In the book </a:t>
            </a:r>
            <a:r>
              <a:rPr lang="en-US" sz="1600" b="0" i="1" u="none" strike="noStrike" baseline="0" dirty="0">
                <a:latin typeface="Arial" panose="020B0604020202020204" pitchFamily="34" charset="0"/>
              </a:rPr>
              <a:t>Spaces of Interaction</a:t>
            </a:r>
            <a:r>
              <a:rPr lang="en-US" sz="1600" b="0" i="0" u="none" strike="noStrike" baseline="0" dirty="0">
                <a:latin typeface="Arial" panose="020B0604020202020204" pitchFamily="34" charset="0"/>
              </a:rPr>
              <a:t>, </a:t>
            </a:r>
            <a:r>
              <a:rPr lang="en-US" sz="1600" b="0" i="1" u="none" strike="noStrike" baseline="0" dirty="0">
                <a:latin typeface="Arial" panose="020B0604020202020204" pitchFamily="34" charset="0"/>
              </a:rPr>
              <a:t>Places for Experience</a:t>
            </a:r>
            <a:r>
              <a:rPr lang="en-US" sz="1600" b="0" i="0" u="none" strike="noStrike" baseline="0" dirty="0">
                <a:latin typeface="Arial" panose="020B0604020202020204" pitchFamily="34" charset="0"/>
              </a:rPr>
              <a:t> (Benyon, 2014) Benyon lays out the different spaces that UX designers need to consider in their designs. </a:t>
            </a:r>
          </a:p>
          <a:p>
            <a:pPr marL="361950" indent="-361950"/>
            <a:r>
              <a:rPr lang="en-US" sz="1600" b="0" i="0" u="none" strike="noStrike" baseline="0" dirty="0">
                <a:latin typeface="Arial" panose="020B0604020202020204" pitchFamily="34" charset="0"/>
              </a:rPr>
              <a:t>The physical space has a huge impact on UX and designers need to consider what opportunities or what constraints they have to work with. For example, if they are developing a mobile app to work outdoors, what connectivity issues are there. Alternatively, if they are developing a new in-store service for a retail store, what can they change in the physical space or what use can they make of physical touchpoints such as labels. </a:t>
            </a:r>
          </a:p>
          <a:p>
            <a:pPr marL="361950" indent="-361950"/>
            <a:r>
              <a:rPr lang="en-US" sz="1600" b="0" i="0" u="none" strike="noStrike" baseline="0" dirty="0">
                <a:latin typeface="Arial" panose="020B0604020202020204" pitchFamily="34" charset="0"/>
              </a:rPr>
              <a:t>The digital space concerns all the various devices that users may bring to the device and service ecology and how this impacts the overall UX. </a:t>
            </a:r>
          </a:p>
          <a:p>
            <a:pPr marL="361950" indent="-361950"/>
            <a:r>
              <a:rPr lang="en-US" sz="1600" b="0" i="0" u="none" strike="noStrike" baseline="0" dirty="0">
                <a:latin typeface="Arial" panose="020B0604020202020204" pitchFamily="34" charset="0"/>
              </a:rPr>
              <a:t>The information space includes digital and physical content and the software to manipulate it, including physical signage, physical objects such as tickets and receipts and embedded displays. </a:t>
            </a:r>
          </a:p>
          <a:p>
            <a:pPr marL="361950" indent="-361950"/>
            <a:r>
              <a:rPr lang="en-US" sz="1600" b="0" i="0" u="none" strike="noStrike" baseline="0" dirty="0">
                <a:latin typeface="Arial" panose="020B0604020202020204" pitchFamily="34" charset="0"/>
              </a:rPr>
              <a:t>The social space for the UX concerns connectivity between people, how people can share experiences and how social media will be included in the UX. </a:t>
            </a:r>
          </a:p>
          <a:p>
            <a:pPr marL="361950" indent="-361950"/>
            <a:r>
              <a:rPr lang="en-US" sz="1600" b="0" i="0" u="none" strike="noStrike" baseline="0" dirty="0">
                <a:latin typeface="Arial" panose="020B0604020202020204" pitchFamily="34" charset="0"/>
              </a:rPr>
              <a:t>Thus, the places for experience are these blended spaces that we discuss in Chapter 18. </a:t>
            </a:r>
          </a:p>
        </p:txBody>
      </p:sp>
    </p:spTree>
    <p:extLst>
      <p:ext uri="{BB962C8B-B14F-4D97-AF65-F5344CB8AC3E}">
        <p14:creationId xmlns:p14="http://schemas.microsoft.com/office/powerpoint/2010/main" val="1926132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412706"/>
            <a:ext cx="7886700" cy="536662"/>
          </a:xfrm>
        </p:spPr>
        <p:txBody>
          <a:bodyPr/>
          <a:lstStyle/>
          <a:p>
            <a:r>
              <a:rPr lang="en-US" sz="3600" b="1" i="0" u="none" strike="noStrike" kern="1400" baseline="0" dirty="0">
                <a:latin typeface="Arial" panose="020B0604020202020204" pitchFamily="34" charset="0"/>
              </a:rPr>
              <a:t>Blended spaces</a:t>
            </a:r>
          </a:p>
        </p:txBody>
      </p:sp>
      <p:sp>
        <p:nvSpPr>
          <p:cNvPr id="3" name="Text Placeholder 2"/>
          <p:cNvSpPr>
            <a:spLocks noGrp="1"/>
          </p:cNvSpPr>
          <p:nvPr>
            <p:ph type="body" idx="4294967295"/>
          </p:nvPr>
        </p:nvSpPr>
        <p:spPr>
          <a:xfrm>
            <a:off x="648746" y="1473928"/>
            <a:ext cx="7886700" cy="4494791"/>
          </a:xfrm>
        </p:spPr>
        <p:txBody>
          <a:bodyPr>
            <a:normAutofit lnSpcReduction="10000"/>
          </a:bodyPr>
          <a:lstStyle/>
          <a:p>
            <a:pPr marL="361950" indent="-361950"/>
            <a:r>
              <a:rPr lang="en-US" b="0" i="0" u="none" strike="noStrike" baseline="0" dirty="0">
                <a:latin typeface="Arial" panose="020B0604020202020204" pitchFamily="34" charset="0"/>
              </a:rPr>
              <a:t>Blended spaces bring together physical, digital, informational and social spaces and establish new conceptual spaces where people form intentions, make meanings, have sensations and feelings and take actions. </a:t>
            </a:r>
          </a:p>
          <a:p>
            <a:pPr marL="361950" indent="-361950"/>
            <a:r>
              <a:rPr lang="en-US" b="0" i="0" u="none" strike="noStrike" baseline="0" dirty="0">
                <a:latin typeface="Arial" panose="020B0604020202020204" pitchFamily="34" charset="0"/>
              </a:rPr>
              <a:t>People navigate these spaces moving through the different channels and across the device ecologies, producing and consuming information content.</a:t>
            </a:r>
          </a:p>
          <a:p>
            <a:pPr marL="361950" indent="-361950"/>
            <a:r>
              <a:rPr lang="en-US" b="0" i="0" u="none" strike="noStrike" baseline="0" dirty="0">
                <a:latin typeface="Arial" panose="020B0604020202020204" pitchFamily="34" charset="0"/>
              </a:rPr>
              <a:t>Conceptual design for UX is about considering the wider issues of experiences and how any new service, product or system will fit in with existing structures. </a:t>
            </a:r>
          </a:p>
        </p:txBody>
      </p:sp>
    </p:spTree>
    <p:extLst>
      <p:ext uri="{BB962C8B-B14F-4D97-AF65-F5344CB8AC3E}">
        <p14:creationId xmlns:p14="http://schemas.microsoft.com/office/powerpoint/2010/main" val="13387015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22270"/>
            <a:ext cx="7886700" cy="717534"/>
          </a:xfrm>
        </p:spPr>
        <p:txBody>
          <a:bodyPr/>
          <a:lstStyle/>
          <a:p>
            <a:r>
              <a:rPr lang="en-US" sz="3600" b="1" i="0" u="none" strike="noStrike" kern="1400" baseline="0" dirty="0">
                <a:latin typeface="Arial" panose="020B0604020202020204" pitchFamily="34" charset="0"/>
              </a:rPr>
              <a:t>Describing the UX</a:t>
            </a:r>
            <a:r>
              <a:rPr lang="en-US" sz="3600" b="0" i="0" u="none" strike="noStrike" kern="1400" baseline="0" dirty="0">
                <a:latin typeface="Arial" panose="020B0604020202020204" pitchFamily="34" charset="0"/>
              </a:rPr>
              <a:t> </a:t>
            </a:r>
          </a:p>
        </p:txBody>
      </p:sp>
      <p:sp>
        <p:nvSpPr>
          <p:cNvPr id="3" name="Text Placeholder 2"/>
          <p:cNvSpPr>
            <a:spLocks noGrp="1"/>
          </p:cNvSpPr>
          <p:nvPr>
            <p:ph type="body" idx="4294967295"/>
          </p:nvPr>
        </p:nvSpPr>
        <p:spPr>
          <a:xfrm>
            <a:off x="648746" y="1463364"/>
            <a:ext cx="7886700" cy="4351338"/>
          </a:xfrm>
        </p:spPr>
        <p:txBody>
          <a:bodyPr>
            <a:normAutofit/>
          </a:bodyPr>
          <a:lstStyle/>
          <a:p>
            <a:pPr marL="361950" indent="-361950"/>
            <a:r>
              <a:rPr lang="en-US" sz="2000" b="0" i="0" u="none" strike="noStrike" baseline="0" dirty="0">
                <a:latin typeface="Arial" panose="020B0604020202020204" pitchFamily="34" charset="0"/>
              </a:rPr>
              <a:t>How UX designers describe the UX that they are looking for is a moot point. </a:t>
            </a:r>
          </a:p>
          <a:p>
            <a:pPr marL="361950" indent="-361950"/>
            <a:r>
              <a:rPr lang="en-US" sz="2000" b="0" i="0" u="none" strike="noStrike" baseline="0" dirty="0">
                <a:latin typeface="Arial" panose="020B0604020202020204" pitchFamily="34" charset="0"/>
              </a:rPr>
              <a:t>Hassenzahl (2010) talks about having explicit experience goals. </a:t>
            </a:r>
          </a:p>
          <a:p>
            <a:pPr marL="361950" indent="-361950"/>
            <a:r>
              <a:rPr lang="en-US" sz="2000" b="0" i="0" u="none" strike="noStrike" baseline="0" dirty="0">
                <a:latin typeface="Arial" panose="020B0604020202020204" pitchFamily="34" charset="0"/>
              </a:rPr>
              <a:t>However, our approach is to build on the idea of semantic differentials (Chapter 7). </a:t>
            </a:r>
          </a:p>
          <a:p>
            <a:pPr marL="361950" indent="-361950"/>
            <a:r>
              <a:rPr lang="en-US" sz="2000" b="0" i="0" u="none" strike="noStrike" baseline="0" dirty="0">
                <a:latin typeface="Arial" panose="020B0604020202020204" pitchFamily="34" charset="0"/>
              </a:rPr>
              <a:t>UX designers should aim for set of descriptive adjectives (Chapter 8) that aim to capture the nature of the UX and that can be used for evaluation (Chapter 10). </a:t>
            </a:r>
          </a:p>
          <a:p>
            <a:pPr marL="361950" indent="-361950"/>
            <a:r>
              <a:rPr lang="en-US" sz="2000" b="0" i="0" u="none" strike="noStrike" baseline="0" dirty="0">
                <a:latin typeface="Arial" panose="020B0604020202020204" pitchFamily="34" charset="0"/>
              </a:rPr>
              <a:t>Figure 9.2 shows a portion of the PowerPoint pitch that we did for the Explore Scot app, focusing on the nature of the experience we were trying to achieve which we described as engaging, authoritative and modern.</a:t>
            </a:r>
          </a:p>
        </p:txBody>
      </p:sp>
    </p:spTree>
    <p:extLst>
      <p:ext uri="{BB962C8B-B14F-4D97-AF65-F5344CB8AC3E}">
        <p14:creationId xmlns:p14="http://schemas.microsoft.com/office/powerpoint/2010/main" val="3699576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89B02B37-F0BB-4EE7-B417-7F3711CF031D}"/>
              </a:ext>
            </a:extLst>
          </p:cNvPr>
          <p:cNvSpPr txBox="1">
            <a:spLocks noChangeArrowheads="1"/>
          </p:cNvSpPr>
          <p:nvPr/>
        </p:nvSpPr>
        <p:spPr bwMode="auto">
          <a:xfrm>
            <a:off x="636026" y="343236"/>
            <a:ext cx="814919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ts val="0"/>
              </a:spcBef>
              <a:buFontTx/>
              <a:buNone/>
              <a:defRPr/>
            </a:pPr>
            <a:r>
              <a:rPr lang="en-GB" altLang="en-US" sz="3600" b="1" dirty="0">
                <a:solidFill>
                  <a:srgbClr val="007BA4"/>
                </a:solidFill>
                <a:latin typeface="+mj-lt"/>
                <a:cs typeface="Times New Roman" panose="02020603050405020304" pitchFamily="18" charset="0"/>
              </a:rPr>
              <a:t>Figure 9.2 </a:t>
            </a:r>
          </a:p>
          <a:p>
            <a:pPr>
              <a:spcBef>
                <a:spcPts val="0"/>
              </a:spcBef>
              <a:buFontTx/>
              <a:buNone/>
              <a:defRPr/>
            </a:pPr>
            <a:r>
              <a:rPr lang="en-US" altLang="en-US" sz="3600" b="1" dirty="0">
                <a:solidFill>
                  <a:srgbClr val="007BA4"/>
                </a:solidFill>
                <a:latin typeface="+mj-lt"/>
                <a:cs typeface="Times New Roman" panose="02020603050405020304" pitchFamily="18" charset="0"/>
              </a:rPr>
              <a:t>The Explore Scot app</a:t>
            </a:r>
            <a:endParaRPr lang="en-GB" altLang="en-US" sz="3600" b="1" dirty="0">
              <a:solidFill>
                <a:srgbClr val="007BA4"/>
              </a:solidFill>
              <a:latin typeface="+mj-lt"/>
              <a:cs typeface="Times New Roman" panose="02020603050405020304" pitchFamily="18" charset="0"/>
            </a:endParaRPr>
          </a:p>
        </p:txBody>
      </p:sp>
      <p:pic>
        <p:nvPicPr>
          <p:cNvPr id="8" name="Picture 1">
            <a:extLst>
              <a:ext uri="{FF2B5EF4-FFF2-40B4-BE49-F238E27FC236}">
                <a16:creationId xmlns:a16="http://schemas.microsoft.com/office/drawing/2014/main" id="{E78AFDE3-7F9B-4CD8-900E-D5B36EEC202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13416" y="1589284"/>
            <a:ext cx="2117168" cy="4698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37041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37548"/>
            <a:ext cx="7886700" cy="677340"/>
          </a:xfrm>
        </p:spPr>
        <p:txBody>
          <a:bodyPr/>
          <a:lstStyle/>
          <a:p>
            <a:r>
              <a:rPr lang="en-US" sz="3600" b="1" i="0" u="none" strike="noStrike" kern="1400" baseline="0" dirty="0">
                <a:latin typeface="Arial" panose="020B0604020202020204" pitchFamily="34" charset="0"/>
              </a:rPr>
              <a:t>Metaphors and blends in design</a:t>
            </a:r>
          </a:p>
        </p:txBody>
      </p:sp>
      <p:sp>
        <p:nvSpPr>
          <p:cNvPr id="3" name="Text Placeholder 2"/>
          <p:cNvSpPr>
            <a:spLocks noGrp="1"/>
          </p:cNvSpPr>
          <p:nvPr>
            <p:ph type="body" idx="4294967295"/>
          </p:nvPr>
        </p:nvSpPr>
        <p:spPr>
          <a:xfrm>
            <a:off x="655170" y="1468288"/>
            <a:ext cx="7886700" cy="4351338"/>
          </a:xfrm>
        </p:spPr>
        <p:txBody>
          <a:bodyPr>
            <a:normAutofit/>
          </a:bodyPr>
          <a:lstStyle/>
          <a:p>
            <a:pPr marL="361950" indent="-361950"/>
            <a:r>
              <a:rPr lang="en-US" sz="1600" b="0" i="0" u="none" strike="noStrike" baseline="0" dirty="0">
                <a:latin typeface="Arial" panose="020B0604020202020204" pitchFamily="34" charset="0"/>
              </a:rPr>
              <a:t>Metaphor is generally seen as taking concepts from one domain (called the source domain, or the vehicle) and applying them to another (the target, or tenor). </a:t>
            </a:r>
          </a:p>
          <a:p>
            <a:pPr marL="361950" indent="-361950"/>
            <a:r>
              <a:rPr lang="en-US" sz="1600" b="0" i="0" u="none" strike="noStrike" baseline="0" dirty="0">
                <a:latin typeface="Arial" panose="020B0604020202020204" pitchFamily="34" charset="0"/>
              </a:rPr>
              <a:t>Metaphors in literature are very common but often very culturally specific. </a:t>
            </a:r>
          </a:p>
          <a:p>
            <a:pPr marL="361950" indent="-361950"/>
            <a:r>
              <a:rPr lang="en-US" sz="1600" b="0" i="0" u="none" strike="noStrike" baseline="0" dirty="0">
                <a:latin typeface="Arial" panose="020B0604020202020204" pitchFamily="34" charset="0"/>
              </a:rPr>
              <a:t>In a ground-breaking book written in 1980, George Lakoff and Mark Johnson discuss </a:t>
            </a:r>
            <a:r>
              <a:rPr lang="en-US" sz="1600" b="0" i="1" u="none" strike="noStrike" baseline="0" dirty="0">
                <a:latin typeface="Arial" panose="020B0604020202020204" pitchFamily="34" charset="0"/>
              </a:rPr>
              <a:t>Metaphors We Live By</a:t>
            </a:r>
            <a:r>
              <a:rPr lang="en-US" sz="1600" b="0" i="0" u="none" strike="noStrike" baseline="0" dirty="0">
                <a:latin typeface="Arial" panose="020B0604020202020204" pitchFamily="34" charset="0"/>
              </a:rPr>
              <a:t> (Lakoff and Johnson, 1980), showing how popular metaphors such as ‘He was climbing the ladder of success’ shape the way we think about things. </a:t>
            </a:r>
          </a:p>
          <a:p>
            <a:pPr marL="361950" indent="-361950"/>
            <a:r>
              <a:rPr lang="en-US" sz="1600" b="0" i="0" u="none" strike="noStrike" baseline="0" dirty="0">
                <a:latin typeface="Arial" panose="020B0604020202020204" pitchFamily="34" charset="0"/>
              </a:rPr>
              <a:t>Two common metaphors are ‘The ship ploughed through the waves’, and ‘The President marshalled his arguments to defend his position’. </a:t>
            </a:r>
          </a:p>
          <a:p>
            <a:pPr marL="361950" indent="-361950"/>
            <a:r>
              <a:rPr lang="en-US" sz="1600" b="0" i="0" u="none" strike="noStrike" baseline="0" dirty="0">
                <a:latin typeface="Arial" panose="020B0604020202020204" pitchFamily="34" charset="0"/>
              </a:rPr>
              <a:t>The first of these likens a ship moving through the sea to a plough moving through a field. It suggests the waves are like the furrows. </a:t>
            </a:r>
          </a:p>
          <a:p>
            <a:pPr marL="361950" indent="-361950"/>
            <a:r>
              <a:rPr lang="en-US" sz="1600" b="0" i="0" u="none" strike="noStrike" baseline="0" dirty="0">
                <a:latin typeface="Arial" panose="020B0604020202020204" pitchFamily="34" charset="0"/>
              </a:rPr>
              <a:t>It has connotations of strength and how the ship is pushing aside the sea. For some people, it connotes speed of movement. </a:t>
            </a:r>
          </a:p>
          <a:p>
            <a:pPr marL="361950" indent="-361950"/>
            <a:r>
              <a:rPr lang="en-US" sz="1600" b="0" i="0" u="none" strike="noStrike" baseline="0" dirty="0">
                <a:latin typeface="Arial" panose="020B0604020202020204" pitchFamily="34" charset="0"/>
              </a:rPr>
              <a:t>In the second, we see arguments likened to a battle, arguments being marshalled as if they were soldiers, the President’s position being analogous to a castle or other physical place that needs defending.</a:t>
            </a:r>
          </a:p>
        </p:txBody>
      </p:sp>
    </p:spTree>
    <p:extLst>
      <p:ext uri="{BB962C8B-B14F-4D97-AF65-F5344CB8AC3E}">
        <p14:creationId xmlns:p14="http://schemas.microsoft.com/office/powerpoint/2010/main" val="21175898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75582" y="290800"/>
            <a:ext cx="7992836" cy="757726"/>
          </a:xfrm>
        </p:spPr>
        <p:txBody>
          <a:bodyPr/>
          <a:lstStyle/>
          <a:p>
            <a:r>
              <a:rPr lang="en-US" sz="3600" b="1" i="0" u="none" strike="noStrike" kern="1400" baseline="0" dirty="0">
                <a:latin typeface="Arial" panose="020B0604020202020204" pitchFamily="34" charset="0"/>
              </a:rPr>
              <a:t>Metaphors and blends in UX (1 of 3)</a:t>
            </a:r>
          </a:p>
        </p:txBody>
      </p:sp>
      <p:sp>
        <p:nvSpPr>
          <p:cNvPr id="3" name="Text Placeholder 2"/>
          <p:cNvSpPr>
            <a:spLocks noGrp="1"/>
          </p:cNvSpPr>
          <p:nvPr>
            <p:ph type="body" idx="4294967295"/>
          </p:nvPr>
        </p:nvSpPr>
        <p:spPr>
          <a:xfrm>
            <a:off x="653141" y="1446285"/>
            <a:ext cx="7886700" cy="4501815"/>
          </a:xfrm>
        </p:spPr>
        <p:txBody>
          <a:bodyPr>
            <a:noAutofit/>
          </a:bodyPr>
          <a:lstStyle/>
          <a:p>
            <a:pPr marL="361950" indent="-361950"/>
            <a:r>
              <a:rPr lang="en-US" b="0" i="0" u="none" strike="noStrike" baseline="0" dirty="0">
                <a:latin typeface="Arial" panose="020B0604020202020204" pitchFamily="34" charset="0"/>
              </a:rPr>
              <a:t>In the development of interactive systems, we are constantly trying to describe a new domain (a new application, a different design and new interactive facilities) to people. </a:t>
            </a:r>
          </a:p>
          <a:p>
            <a:pPr marL="361950" indent="-361950"/>
            <a:r>
              <a:rPr lang="en-US" b="0" i="0" u="none" strike="noStrike" baseline="0" dirty="0">
                <a:latin typeface="Arial" panose="020B0604020202020204" pitchFamily="34" charset="0"/>
              </a:rPr>
              <a:t>So, we have to use metaphor to describe this new domain in terms of something that is more familiar. </a:t>
            </a:r>
          </a:p>
          <a:p>
            <a:pPr marL="361950" indent="-361950"/>
            <a:r>
              <a:rPr lang="en-US" b="0" i="0" u="none" strike="noStrike" baseline="0" dirty="0">
                <a:latin typeface="Arial" panose="020B0604020202020204" pitchFamily="34" charset="0"/>
              </a:rPr>
              <a:t>Blackwell (2006) gives a comprehensive treatment of the role of metaphor in interactive systems design. </a:t>
            </a:r>
          </a:p>
          <a:p>
            <a:pPr marL="361950" indent="-361950"/>
            <a:r>
              <a:rPr lang="en-US" b="0" i="0" u="none" strike="noStrike" baseline="0" dirty="0">
                <a:latin typeface="Arial" panose="020B0604020202020204" pitchFamily="34" charset="0"/>
              </a:rPr>
              <a:t>After a while, the metaphorical use of a term becomes entrenched in the language to such an extent that people forget it ever was a metaphor.</a:t>
            </a:r>
          </a:p>
        </p:txBody>
      </p:sp>
    </p:spTree>
    <p:extLst>
      <p:ext uri="{BB962C8B-B14F-4D97-AF65-F5344CB8AC3E}">
        <p14:creationId xmlns:p14="http://schemas.microsoft.com/office/powerpoint/2010/main" val="854045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60510" y="319898"/>
            <a:ext cx="8022981" cy="717534"/>
          </a:xfrm>
        </p:spPr>
        <p:txBody>
          <a:bodyPr/>
          <a:lstStyle/>
          <a:p>
            <a:r>
              <a:rPr lang="en-US" sz="3600" b="1" i="0" u="none" strike="noStrike" kern="1400" baseline="0" dirty="0">
                <a:latin typeface="Arial" panose="020B0604020202020204" pitchFamily="34" charset="0"/>
              </a:rPr>
              <a:t>Metaphors and blends in UX (2 of</a:t>
            </a:r>
            <a:r>
              <a:rPr lang="en-US" sz="3600" b="1" i="0" u="none" strike="noStrike" kern="1400" dirty="0">
                <a:latin typeface="Arial" panose="020B0604020202020204" pitchFamily="34" charset="0"/>
              </a:rPr>
              <a:t> 3</a:t>
            </a:r>
            <a:r>
              <a:rPr lang="en-US" sz="3600" b="1" i="0" u="none" strike="noStrike" kern="1400" baseline="0" dirty="0">
                <a:latin typeface="Arial" panose="020B0604020202020204" pitchFamily="34" charset="0"/>
              </a:rPr>
              <a:t>)</a:t>
            </a:r>
          </a:p>
        </p:txBody>
      </p:sp>
      <p:sp>
        <p:nvSpPr>
          <p:cNvPr id="3" name="Text Placeholder 2"/>
          <p:cNvSpPr>
            <a:spLocks noGrp="1"/>
          </p:cNvSpPr>
          <p:nvPr>
            <p:ph type="body" idx="4294967295"/>
          </p:nvPr>
        </p:nvSpPr>
        <p:spPr>
          <a:xfrm>
            <a:off x="648746" y="1453836"/>
            <a:ext cx="7886700" cy="4585226"/>
          </a:xfrm>
        </p:spPr>
        <p:txBody>
          <a:bodyPr>
            <a:noAutofit/>
          </a:bodyPr>
          <a:lstStyle/>
          <a:p>
            <a:pPr marL="361950" indent="-361950"/>
            <a:r>
              <a:rPr lang="en-US" sz="2000" b="0" i="0" u="none" strike="noStrike" baseline="0" dirty="0">
                <a:latin typeface="Arial" panose="020B0604020202020204" pitchFamily="34" charset="0"/>
              </a:rPr>
              <a:t>Paths and maps may be thought of as metaphors for the design of interactions. </a:t>
            </a:r>
          </a:p>
          <a:p>
            <a:pPr marL="361950" indent="-361950"/>
            <a:r>
              <a:rPr lang="en-US" sz="2000" b="0" i="0" u="none" strike="noStrike" baseline="0" dirty="0">
                <a:latin typeface="Arial" panose="020B0604020202020204" pitchFamily="34" charset="0"/>
              </a:rPr>
              <a:t>Different metaphors will lead to different conceptions and designs. </a:t>
            </a:r>
          </a:p>
          <a:p>
            <a:pPr marL="361950" indent="-361950"/>
            <a:r>
              <a:rPr lang="en-US" sz="2000" b="0" i="0" u="none" strike="noStrike" baseline="0" dirty="0">
                <a:latin typeface="Arial" panose="020B0604020202020204" pitchFamily="34" charset="0"/>
              </a:rPr>
              <a:t>Think of the idea of navigating an interactive system, for example. </a:t>
            </a:r>
          </a:p>
          <a:p>
            <a:pPr marL="361950" indent="-361950"/>
            <a:r>
              <a:rPr lang="en-US" sz="2000" b="0" i="0" u="none" strike="noStrike" baseline="0" dirty="0">
                <a:latin typeface="Arial" panose="020B0604020202020204" pitchFamily="34" charset="0"/>
              </a:rPr>
              <a:t>Many people immediately think that navigation is trying to get somewhere specific but this is only one view (often called ‘wayfinding’). </a:t>
            </a:r>
          </a:p>
          <a:p>
            <a:pPr marL="361950" indent="-361950"/>
            <a:r>
              <a:rPr lang="en-US" sz="2000" b="0" i="0" u="none" strike="noStrike" baseline="0" dirty="0">
                <a:latin typeface="Arial" panose="020B0604020202020204" pitchFamily="34" charset="0"/>
              </a:rPr>
              <a:t>We also browse around and explore. </a:t>
            </a:r>
          </a:p>
          <a:p>
            <a:pPr marL="361950" indent="-361950"/>
            <a:r>
              <a:rPr lang="en-US" sz="2000" b="0" i="0" u="none" strike="noStrike" baseline="0" dirty="0">
                <a:latin typeface="Arial" panose="020B0604020202020204" pitchFamily="34" charset="0"/>
              </a:rPr>
              <a:t>If we think of navigation as in a city, then we think of roads and signposts, metros that take us invisibly from one part of the space to another, taxis to transport us or buses that we have to learn about.</a:t>
            </a:r>
          </a:p>
        </p:txBody>
      </p:sp>
    </p:spTree>
    <p:extLst>
      <p:ext uri="{BB962C8B-B14F-4D97-AF65-F5344CB8AC3E}">
        <p14:creationId xmlns:p14="http://schemas.microsoft.com/office/powerpoint/2010/main" val="8746578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65534" y="362987"/>
            <a:ext cx="8012932" cy="617050"/>
          </a:xfrm>
        </p:spPr>
        <p:txBody>
          <a:bodyPr/>
          <a:lstStyle/>
          <a:p>
            <a:r>
              <a:rPr lang="en-US" sz="3600" b="1" i="0" u="none" strike="noStrike" kern="1400" baseline="0" dirty="0">
                <a:latin typeface="Arial" panose="020B0604020202020204" pitchFamily="34" charset="0"/>
              </a:rPr>
              <a:t>Metaphors and blends in UX (3 of 3)</a:t>
            </a:r>
          </a:p>
        </p:txBody>
      </p:sp>
      <p:sp>
        <p:nvSpPr>
          <p:cNvPr id="3" name="Text Placeholder 2"/>
          <p:cNvSpPr>
            <a:spLocks noGrp="1"/>
          </p:cNvSpPr>
          <p:nvPr>
            <p:ph type="body" idx="4294967295"/>
          </p:nvPr>
        </p:nvSpPr>
        <p:spPr>
          <a:xfrm>
            <a:off x="658794" y="1472886"/>
            <a:ext cx="7886700" cy="4351338"/>
          </a:xfrm>
        </p:spPr>
        <p:txBody>
          <a:bodyPr>
            <a:normAutofit/>
          </a:bodyPr>
          <a:lstStyle/>
          <a:p>
            <a:pPr marL="361950" indent="-361950"/>
            <a:r>
              <a:rPr lang="en-US" sz="2000" b="0" i="0" u="none" strike="noStrike" baseline="0" dirty="0">
                <a:latin typeface="Arial" panose="020B0604020202020204" pitchFamily="34" charset="0"/>
              </a:rPr>
              <a:t>Considering one metaphor can stimulate creative leaps into other ways of thinking. </a:t>
            </a:r>
          </a:p>
          <a:p>
            <a:pPr marL="361950" indent="-361950"/>
            <a:r>
              <a:rPr lang="en-US" sz="2000" b="0" i="0" u="none" strike="noStrike" baseline="0" dirty="0">
                <a:latin typeface="Arial" panose="020B0604020202020204" pitchFamily="34" charset="0"/>
              </a:rPr>
              <a:t>For example, during a collaborative design meeting to look at the interface to a search mechanism, we considered the interface as a ‘Rolodex’ (Figure 9.3), a manual card index device that allowed people to rapidly flip through standard-sized cards. </a:t>
            </a:r>
          </a:p>
          <a:p>
            <a:pPr marL="361950" indent="-361950"/>
            <a:r>
              <a:rPr lang="en-US" sz="2000" b="0" i="0" u="none" strike="noStrike" baseline="0" dirty="0">
                <a:latin typeface="Arial" panose="020B0604020202020204" pitchFamily="34" charset="0"/>
              </a:rPr>
              <a:t>A ‘gun barrel’ design emerged (illustrated in the left-hand part of Figure 9.4) alongside a more common design for search results (the right hand side of Figure 9.4). </a:t>
            </a:r>
          </a:p>
          <a:p>
            <a:pPr marL="361950" indent="-361950"/>
            <a:r>
              <a:rPr lang="en-US" sz="2000" b="0" i="0" u="none" strike="noStrike" baseline="0" dirty="0">
                <a:latin typeface="Arial" panose="020B0604020202020204" pitchFamily="34" charset="0"/>
              </a:rPr>
              <a:t>Although the gun barrel idea was rejected, the Rolodex concept seemed to capture the idea of searching and retrieving results with an intuitive navigational style of flicking through the search result ‘cards’. </a:t>
            </a:r>
          </a:p>
        </p:txBody>
      </p:sp>
    </p:spTree>
    <p:extLst>
      <p:ext uri="{BB962C8B-B14F-4D97-AF65-F5344CB8AC3E}">
        <p14:creationId xmlns:p14="http://schemas.microsoft.com/office/powerpoint/2010/main" val="848585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412706"/>
            <a:ext cx="7886700" cy="536662"/>
          </a:xfrm>
        </p:spPr>
        <p:txBody>
          <a:bodyPr/>
          <a:lstStyle/>
          <a:p>
            <a:r>
              <a:rPr lang="en-US" sz="3600" b="1" i="0" u="none" strike="noStrike" kern="1400" baseline="0" dirty="0">
                <a:latin typeface="Arial" panose="020B0604020202020204" pitchFamily="34" charset="0"/>
              </a:rPr>
              <a:t>Aims</a:t>
            </a:r>
          </a:p>
        </p:txBody>
      </p:sp>
      <p:sp>
        <p:nvSpPr>
          <p:cNvPr id="3" name="Text Placeholder 2"/>
          <p:cNvSpPr>
            <a:spLocks noGrp="1"/>
          </p:cNvSpPr>
          <p:nvPr>
            <p:ph type="body" idx="4294967295"/>
          </p:nvPr>
        </p:nvSpPr>
        <p:spPr>
          <a:xfrm>
            <a:off x="658495" y="1435645"/>
            <a:ext cx="7886700" cy="4802296"/>
          </a:xfrm>
        </p:spPr>
        <p:txBody>
          <a:bodyPr>
            <a:noAutofit/>
          </a:bodyPr>
          <a:lstStyle/>
          <a:p>
            <a:pPr marL="361950" indent="-361950">
              <a:lnSpc>
                <a:spcPct val="110000"/>
              </a:lnSpc>
            </a:pPr>
            <a:r>
              <a:rPr lang="en-US" b="0" i="0" u="none" strike="noStrike" baseline="0" dirty="0">
                <a:latin typeface="Arial" panose="020B0604020202020204" pitchFamily="34" charset="0"/>
              </a:rPr>
              <a:t>As we said in Chapter 2, design is messy. </a:t>
            </a:r>
          </a:p>
          <a:p>
            <a:pPr marL="361950" indent="-361950">
              <a:lnSpc>
                <a:spcPct val="110000"/>
              </a:lnSpc>
            </a:pPr>
            <a:r>
              <a:rPr lang="en-US" b="0" i="0" u="none" strike="noStrike" baseline="0" dirty="0">
                <a:latin typeface="Arial" panose="020B0604020202020204" pitchFamily="34" charset="0"/>
              </a:rPr>
              <a:t>Design problems are usually poorly formed and continue to evolve as solutions are suggested. </a:t>
            </a:r>
          </a:p>
          <a:p>
            <a:pPr marL="361950" indent="-361950">
              <a:lnSpc>
                <a:spcPct val="110000"/>
              </a:lnSpc>
            </a:pPr>
            <a:r>
              <a:rPr lang="en-US" b="0" i="0" u="none" strike="noStrike" baseline="0" dirty="0">
                <a:latin typeface="Arial" panose="020B0604020202020204" pitchFamily="34" charset="0"/>
              </a:rPr>
              <a:t>This results in more ideas, more problems and more solutions. </a:t>
            </a:r>
          </a:p>
          <a:p>
            <a:pPr marL="361950" indent="-361950">
              <a:lnSpc>
                <a:spcPct val="110000"/>
              </a:lnSpc>
            </a:pPr>
            <a:r>
              <a:rPr lang="en-US" b="0" i="0" u="none" strike="noStrike" baseline="0" dirty="0">
                <a:latin typeface="Arial" panose="020B0604020202020204" pitchFamily="34" charset="0"/>
              </a:rPr>
              <a:t>In design, we distinguish conceptual design – design in the abstract – from physical design – where ideas are made concrete. </a:t>
            </a:r>
          </a:p>
          <a:p>
            <a:pPr marL="361950" indent="-361950">
              <a:lnSpc>
                <a:spcPct val="110000"/>
              </a:lnSpc>
            </a:pPr>
            <a:r>
              <a:rPr lang="en-US" b="0" i="0" u="none" strike="noStrike" baseline="0" dirty="0">
                <a:latin typeface="Arial" panose="020B0604020202020204" pitchFamily="34" charset="0"/>
              </a:rPr>
              <a:t>Our aim in this chapter is to provide methods and techniques to help designers deal with design situations.</a:t>
            </a:r>
          </a:p>
        </p:txBody>
      </p:sp>
    </p:spTree>
    <p:extLst>
      <p:ext uri="{BB962C8B-B14F-4D97-AF65-F5344CB8AC3E}">
        <p14:creationId xmlns:p14="http://schemas.microsoft.com/office/powerpoint/2010/main" val="13754862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419208"/>
            <a:ext cx="7886700" cy="514012"/>
          </a:xfrm>
        </p:spPr>
        <p:txBody>
          <a:bodyPr/>
          <a:lstStyle/>
          <a:p>
            <a:r>
              <a:rPr lang="en-US" sz="3600" dirty="0"/>
              <a:t>Rolodex metaphor</a:t>
            </a:r>
          </a:p>
        </p:txBody>
      </p:sp>
      <p:pic>
        <p:nvPicPr>
          <p:cNvPr id="3" name="Picture 2"/>
          <p:cNvPicPr>
            <a:picLocks noChangeAspect="1"/>
          </p:cNvPicPr>
          <p:nvPr/>
        </p:nvPicPr>
        <p:blipFill>
          <a:blip r:embed="rId3"/>
          <a:stretch>
            <a:fillRect/>
          </a:stretch>
        </p:blipFill>
        <p:spPr>
          <a:xfrm>
            <a:off x="628650" y="2474305"/>
            <a:ext cx="2706913" cy="2555858"/>
          </a:xfrm>
          <a:prstGeom prst="rect">
            <a:avLst/>
          </a:prstGeom>
        </p:spPr>
      </p:pic>
      <p:pic>
        <p:nvPicPr>
          <p:cNvPr id="4" name="Picture 3"/>
          <p:cNvPicPr>
            <a:picLocks noChangeAspect="1"/>
          </p:cNvPicPr>
          <p:nvPr/>
        </p:nvPicPr>
        <p:blipFill>
          <a:blip r:embed="rId4"/>
          <a:stretch>
            <a:fillRect/>
          </a:stretch>
        </p:blipFill>
        <p:spPr>
          <a:xfrm>
            <a:off x="3929116" y="2474305"/>
            <a:ext cx="4760651" cy="2349251"/>
          </a:xfrm>
          <a:prstGeom prst="rect">
            <a:avLst/>
          </a:prstGeom>
        </p:spPr>
      </p:pic>
      <p:sp>
        <p:nvSpPr>
          <p:cNvPr id="5" name="Rectangle 4"/>
          <p:cNvSpPr/>
          <p:nvPr/>
        </p:nvSpPr>
        <p:spPr>
          <a:xfrm>
            <a:off x="669925" y="6080146"/>
            <a:ext cx="6967537" cy="215444"/>
          </a:xfrm>
          <a:prstGeom prst="rect">
            <a:avLst/>
          </a:prstGeom>
        </p:spPr>
        <p:txBody>
          <a:bodyPr wrap="square">
            <a:spAutoFit/>
          </a:bodyPr>
          <a:lstStyle/>
          <a:p>
            <a:r>
              <a:rPr lang="en-US" sz="800" dirty="0" smtClean="0">
                <a:latin typeface="+mj-lt"/>
              </a:rPr>
              <a:t>Rolodex </a:t>
            </a:r>
            <a:r>
              <a:rPr lang="en-US" sz="800" dirty="0">
                <a:latin typeface="+mj-lt"/>
              </a:rPr>
              <a:t>is a registered trade name, but </a:t>
            </a:r>
            <a:r>
              <a:rPr lang="en-US" sz="800" dirty="0" smtClean="0">
                <a:latin typeface="+mj-lt"/>
              </a:rPr>
              <a:t>we use </a:t>
            </a:r>
            <a:r>
              <a:rPr lang="en-US" sz="800" dirty="0">
                <a:latin typeface="+mj-lt"/>
              </a:rPr>
              <a:t>the term in this book to indicate </a:t>
            </a:r>
            <a:r>
              <a:rPr lang="en-US" sz="800" dirty="0" smtClean="0">
                <a:latin typeface="+mj-lt"/>
              </a:rPr>
              <a:t>the concept rather </a:t>
            </a:r>
            <a:r>
              <a:rPr lang="en-US" sz="800" dirty="0">
                <a:latin typeface="+mj-lt"/>
              </a:rPr>
              <a:t>than the </a:t>
            </a:r>
            <a:r>
              <a:rPr lang="en-US" sz="800" dirty="0" smtClean="0">
                <a:latin typeface="+mj-lt"/>
              </a:rPr>
              <a:t>product</a:t>
            </a:r>
            <a:endParaRPr lang="en-IN" dirty="0">
              <a:latin typeface="+mj-lt"/>
            </a:endParaRPr>
          </a:p>
        </p:txBody>
      </p:sp>
    </p:spTree>
    <p:extLst>
      <p:ext uri="{BB962C8B-B14F-4D97-AF65-F5344CB8AC3E}">
        <p14:creationId xmlns:p14="http://schemas.microsoft.com/office/powerpoint/2010/main" val="18150921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30471"/>
            <a:ext cx="7886700" cy="697436"/>
          </a:xfrm>
        </p:spPr>
        <p:txBody>
          <a:bodyPr/>
          <a:lstStyle/>
          <a:p>
            <a:r>
              <a:rPr lang="en-US" sz="3600" b="1" i="0" u="none" strike="noStrike" kern="1400" baseline="0" dirty="0">
                <a:latin typeface="Arial" panose="020B0604020202020204" pitchFamily="34" charset="0"/>
              </a:rPr>
              <a:t>Navigation metaphors (1 of 3)</a:t>
            </a:r>
          </a:p>
        </p:txBody>
      </p:sp>
      <p:sp>
        <p:nvSpPr>
          <p:cNvPr id="3" name="Text Placeholder 2"/>
          <p:cNvSpPr>
            <a:spLocks noGrp="1"/>
          </p:cNvSpPr>
          <p:nvPr>
            <p:ph type="body" idx="4294967295"/>
          </p:nvPr>
        </p:nvSpPr>
        <p:spPr>
          <a:xfrm>
            <a:off x="658794" y="1453837"/>
            <a:ext cx="7886700" cy="4444548"/>
          </a:xfrm>
        </p:spPr>
        <p:txBody>
          <a:bodyPr>
            <a:noAutofit/>
          </a:bodyPr>
          <a:lstStyle/>
          <a:p>
            <a:pPr marL="361950" indent="-361950"/>
            <a:r>
              <a:rPr lang="en-US" sz="2000" b="0" i="0" u="none" strike="noStrike" baseline="0" dirty="0">
                <a:latin typeface="Arial" panose="020B0604020202020204" pitchFamily="34" charset="0"/>
              </a:rPr>
              <a:t>Metaphors that might be useful for thinking about navigation have different associations. </a:t>
            </a:r>
          </a:p>
          <a:p>
            <a:pPr marL="361950" indent="-361950"/>
            <a:r>
              <a:rPr lang="en-US" sz="2000" b="0" i="0" u="none" strike="noStrike" baseline="0" dirty="0">
                <a:latin typeface="Arial" panose="020B0604020202020204" pitchFamily="34" charset="0"/>
              </a:rPr>
              <a:t>A wilderness, for example, is frightening, confusing and enchanting. </a:t>
            </a:r>
          </a:p>
          <a:p>
            <a:pPr marL="361950" indent="-361950"/>
            <a:r>
              <a:rPr lang="en-US" sz="2000" b="0" i="0" u="none" strike="noStrike" baseline="0" dirty="0">
                <a:latin typeface="Arial" panose="020B0604020202020204" pitchFamily="34" charset="0"/>
              </a:rPr>
              <a:t>A desert is intimidating and beautiful but has no landmarks. </a:t>
            </a:r>
          </a:p>
          <a:p>
            <a:pPr marL="361950" indent="-361950"/>
            <a:r>
              <a:rPr lang="en-US" sz="2000" b="0" i="0" u="none" strike="noStrike" baseline="0" dirty="0">
                <a:latin typeface="Arial" panose="020B0604020202020204" pitchFamily="34" charset="0"/>
              </a:rPr>
              <a:t>Such metaphors might encourage forging a path, enjoying the scenery and getting out. </a:t>
            </a:r>
          </a:p>
          <a:p>
            <a:pPr marL="361950" indent="-361950"/>
            <a:r>
              <a:rPr lang="en-US" sz="2000" b="0" i="0" u="none" strike="noStrike" baseline="0" dirty="0">
                <a:latin typeface="Arial" panose="020B0604020202020204" pitchFamily="34" charset="0"/>
              </a:rPr>
              <a:t>Wilderness and desert can be included in an overall landscape metaphor where different types of terrain represent different types of information. </a:t>
            </a:r>
          </a:p>
          <a:p>
            <a:pPr marL="361950" indent="-361950"/>
            <a:r>
              <a:rPr lang="en-US" sz="2000" b="0" i="0" u="none" strike="noStrike" baseline="0" dirty="0">
                <a:latin typeface="Arial" panose="020B0604020202020204" pitchFamily="34" charset="0"/>
              </a:rPr>
              <a:t>These metaphors encourage exploration by the user; the system provides a high-level metaphor, but users provide the more detailed structure themselves.</a:t>
            </a:r>
          </a:p>
        </p:txBody>
      </p:sp>
    </p:spTree>
    <p:extLst>
      <p:ext uri="{BB962C8B-B14F-4D97-AF65-F5344CB8AC3E}">
        <p14:creationId xmlns:p14="http://schemas.microsoft.com/office/powerpoint/2010/main" val="7307919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30471"/>
            <a:ext cx="7886700" cy="697436"/>
          </a:xfrm>
        </p:spPr>
        <p:txBody>
          <a:bodyPr/>
          <a:lstStyle/>
          <a:p>
            <a:r>
              <a:rPr lang="en-US" sz="3600" b="1" kern="1400" dirty="0">
                <a:latin typeface="Arial" panose="020B0604020202020204" pitchFamily="34" charset="0"/>
              </a:rPr>
              <a:t>Navigation metaphors (2 of 3)</a:t>
            </a:r>
            <a:endParaRPr lang="en-US" sz="3600" b="0" i="0" u="none" strike="noStrike" kern="1400" baseline="0" dirty="0">
              <a:latin typeface="Arial" panose="020B0604020202020204" pitchFamily="34" charset="0"/>
            </a:endParaRPr>
          </a:p>
        </p:txBody>
      </p:sp>
      <p:sp>
        <p:nvSpPr>
          <p:cNvPr id="3" name="Text Placeholder 2"/>
          <p:cNvSpPr>
            <a:spLocks noGrp="1"/>
          </p:cNvSpPr>
          <p:nvPr>
            <p:ph type="body" idx="4294967295"/>
          </p:nvPr>
        </p:nvSpPr>
        <p:spPr>
          <a:xfrm>
            <a:off x="648745" y="1459286"/>
            <a:ext cx="8136480" cy="4806894"/>
          </a:xfrm>
        </p:spPr>
        <p:txBody>
          <a:bodyPr>
            <a:noAutofit/>
          </a:bodyPr>
          <a:lstStyle/>
          <a:p>
            <a:pPr marL="361950" indent="-361950"/>
            <a:r>
              <a:rPr lang="en-US" sz="1800" b="0" i="0" u="none" strike="noStrike" baseline="0" dirty="0">
                <a:latin typeface="Arial" panose="020B0604020202020204" pitchFamily="34" charset="0"/>
              </a:rPr>
              <a:t>The night sky offers a different sort of space. </a:t>
            </a:r>
          </a:p>
          <a:p>
            <a:pPr marL="361950" indent="-361950"/>
            <a:r>
              <a:rPr lang="en-US" sz="1800" b="0" i="0" u="none" strike="noStrike" baseline="0" dirty="0">
                <a:latin typeface="Arial" panose="020B0604020202020204" pitchFamily="34" charset="0"/>
              </a:rPr>
              <a:t>To the human eye, it contains objects, clusters and patterns and it is very big. </a:t>
            </a:r>
          </a:p>
          <a:p>
            <a:pPr marL="361950" indent="-361950"/>
            <a:r>
              <a:rPr lang="en-US" sz="1800" b="0" i="0" u="none" strike="noStrike" baseline="0" dirty="0">
                <a:latin typeface="Arial" panose="020B0604020202020204" pitchFamily="34" charset="0"/>
              </a:rPr>
              <a:t>It supports the activities of mapping and identifying objects. </a:t>
            </a:r>
          </a:p>
          <a:p>
            <a:pPr marL="361950" indent="-361950"/>
            <a:r>
              <a:rPr lang="en-US" sz="1800" b="0" i="0" u="none" strike="noStrike" baseline="0" dirty="0">
                <a:latin typeface="Arial" panose="020B0604020202020204" pitchFamily="34" charset="0"/>
              </a:rPr>
              <a:t>However, there are relatively few types of object in the night sky (galaxies, stars and planets). It is the configurations and subtypes of these objects that are of interest. </a:t>
            </a:r>
          </a:p>
          <a:p>
            <a:pPr marL="361950" indent="-361950"/>
            <a:r>
              <a:rPr lang="en-US" sz="1800" b="0" i="0" u="none" strike="noStrike" baseline="0" dirty="0">
                <a:latin typeface="Arial" panose="020B0604020202020204" pitchFamily="34" charset="0"/>
              </a:rPr>
              <a:t>Science fiction concepts such as warp drives and worm holes can be used for quick and magic transportation to distant parts of space. </a:t>
            </a:r>
          </a:p>
          <a:p>
            <a:pPr marL="361950" indent="-361950"/>
            <a:r>
              <a:rPr lang="en-US" sz="1800" b="0" i="0" u="none" strike="noStrike" baseline="0" dirty="0">
                <a:latin typeface="Arial" panose="020B0604020202020204" pitchFamily="34" charset="0"/>
              </a:rPr>
              <a:t>The open sea is another metaphor. It encourages a distinction between surface and depth. </a:t>
            </a:r>
          </a:p>
          <a:p>
            <a:pPr marL="361950" indent="-361950"/>
            <a:r>
              <a:rPr lang="en-US" sz="1800" b="0" i="0" u="none" strike="noStrike" baseline="0" dirty="0">
                <a:latin typeface="Arial" panose="020B0604020202020204" pitchFamily="34" charset="0"/>
              </a:rPr>
              <a:t>Thus, it is natural to think of a lot of information as being hidden beneath the surface and only available for viewing if the user dives down. </a:t>
            </a:r>
          </a:p>
          <a:p>
            <a:pPr marL="361950" indent="-361950"/>
            <a:r>
              <a:rPr lang="en-US" sz="1800" b="0" i="0" u="none" strike="noStrike" baseline="0" dirty="0">
                <a:latin typeface="Arial" panose="020B0604020202020204" pitchFamily="34" charset="0"/>
              </a:rPr>
              <a:t>Currents can link continents and islands and take people to unexpected places. People can look for islands of information; archipelagos provide clusters. </a:t>
            </a:r>
          </a:p>
        </p:txBody>
      </p:sp>
    </p:spTree>
    <p:extLst>
      <p:ext uri="{BB962C8B-B14F-4D97-AF65-F5344CB8AC3E}">
        <p14:creationId xmlns:p14="http://schemas.microsoft.com/office/powerpoint/2010/main" val="9611247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92609"/>
            <a:ext cx="7886700" cy="576856"/>
          </a:xfrm>
        </p:spPr>
        <p:txBody>
          <a:bodyPr/>
          <a:lstStyle/>
          <a:p>
            <a:r>
              <a:rPr lang="en-US" sz="3600" b="1" kern="1400" dirty="0">
                <a:latin typeface="Arial" panose="020B0604020202020204" pitchFamily="34" charset="0"/>
              </a:rPr>
              <a:t>Navigation metaphors (3 of 3)</a:t>
            </a:r>
            <a:r>
              <a:rPr lang="en-US" sz="3600" b="0" i="0" u="none" strike="noStrike" kern="1400" baseline="0" dirty="0">
                <a:latin typeface="Arial" panose="020B0604020202020204" pitchFamily="34" charset="0"/>
              </a:rPr>
              <a:t> </a:t>
            </a:r>
          </a:p>
        </p:txBody>
      </p:sp>
      <p:sp>
        <p:nvSpPr>
          <p:cNvPr id="3" name="Text Placeholder 2"/>
          <p:cNvSpPr>
            <a:spLocks noGrp="1"/>
          </p:cNvSpPr>
          <p:nvPr>
            <p:ph type="body" idx="4294967295"/>
          </p:nvPr>
        </p:nvSpPr>
        <p:spPr>
          <a:xfrm>
            <a:off x="648746" y="1451586"/>
            <a:ext cx="7886700" cy="4351338"/>
          </a:xfrm>
        </p:spPr>
        <p:txBody>
          <a:bodyPr/>
          <a:lstStyle/>
          <a:p>
            <a:pPr marL="361950" indent="-361950"/>
            <a:r>
              <a:rPr lang="en-US" b="0" i="0" u="none" strike="noStrike" baseline="0" dirty="0">
                <a:latin typeface="Arial" panose="020B0604020202020204" pitchFamily="34" charset="0"/>
              </a:rPr>
              <a:t>A museum has been structured to allow free roaming yet is also structured to facilitate learning. </a:t>
            </a:r>
          </a:p>
          <a:p>
            <a:pPr marL="361950" indent="-361950"/>
            <a:r>
              <a:rPr lang="en-US" b="0" i="0" u="none" strike="noStrike" baseline="0" dirty="0">
                <a:latin typeface="Arial" panose="020B0604020202020204" pitchFamily="34" charset="0"/>
              </a:rPr>
              <a:t>A library is suitable for finding specific information. It is well organized and structured.</a:t>
            </a:r>
          </a:p>
          <a:p>
            <a:pPr marL="361950" indent="-361950"/>
            <a:r>
              <a:rPr lang="en-US" b="0" i="0" u="none" strike="noStrike" baseline="0" dirty="0">
                <a:latin typeface="Arial" panose="020B0604020202020204" pitchFamily="34" charset="0"/>
              </a:rPr>
              <a:t>These metaphors are not meant to suggest that the interface to a particular product looks like a desert, wilderness or library (though sometimes such explicit interface metaphors can be useful); the idea here is to think about activities in different ways.</a:t>
            </a:r>
          </a:p>
        </p:txBody>
      </p:sp>
    </p:spTree>
    <p:extLst>
      <p:ext uri="{BB962C8B-B14F-4D97-AF65-F5344CB8AC3E}">
        <p14:creationId xmlns:p14="http://schemas.microsoft.com/office/powerpoint/2010/main" val="2520670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52416"/>
            <a:ext cx="7886700" cy="657242"/>
          </a:xfrm>
        </p:spPr>
        <p:txBody>
          <a:bodyPr/>
          <a:lstStyle/>
          <a:p>
            <a:r>
              <a:rPr lang="en-US" sz="3600" b="1" i="0" u="none" strike="noStrike" kern="1400" baseline="0" dirty="0">
                <a:latin typeface="Arial" panose="020B0604020202020204" pitchFamily="34" charset="0"/>
              </a:rPr>
              <a:t>Challenge 9.2</a:t>
            </a:r>
          </a:p>
        </p:txBody>
      </p:sp>
      <p:sp>
        <p:nvSpPr>
          <p:cNvPr id="3" name="Text Placeholder 2"/>
          <p:cNvSpPr>
            <a:spLocks noGrp="1"/>
          </p:cNvSpPr>
          <p:nvPr>
            <p:ph type="body" idx="4294967295"/>
          </p:nvPr>
        </p:nvSpPr>
        <p:spPr>
          <a:xfrm>
            <a:off x="628650" y="1426713"/>
            <a:ext cx="7886700" cy="4351338"/>
          </a:xfrm>
        </p:spPr>
        <p:txBody>
          <a:bodyPr/>
          <a:lstStyle/>
          <a:p>
            <a:pPr marL="392113" indent="-392113"/>
            <a:r>
              <a:rPr lang="en-US" sz="2800" b="0" i="0" u="none" strike="noStrike" baseline="0" dirty="0">
                <a:latin typeface="Arial" panose="020B0604020202020204" pitchFamily="34" charset="0"/>
              </a:rPr>
              <a:t>Consider some of the familiar computing concepts: ‘windows’, ‘cut and paste’, ‘bootstrap’, ‘open’ a ‘folder’ and ‘close’ a ‘file’. Make a list of these metaphors. Try to write down where they came from.</a:t>
            </a:r>
          </a:p>
        </p:txBody>
      </p:sp>
    </p:spTree>
    <p:extLst>
      <p:ext uri="{BB962C8B-B14F-4D97-AF65-F5344CB8AC3E}">
        <p14:creationId xmlns:p14="http://schemas.microsoft.com/office/powerpoint/2010/main" val="16536112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22270"/>
            <a:ext cx="7886700" cy="717534"/>
          </a:xfrm>
        </p:spPr>
        <p:txBody>
          <a:bodyPr/>
          <a:lstStyle/>
          <a:p>
            <a:r>
              <a:rPr lang="en-US" sz="3600" b="1" i="0" u="none" strike="noStrike" kern="1400" baseline="0" dirty="0">
                <a:latin typeface="Arial" panose="020B0604020202020204" pitchFamily="34" charset="0"/>
              </a:rPr>
              <a:t>Metaphor (1 of 2)</a:t>
            </a:r>
          </a:p>
        </p:txBody>
      </p:sp>
      <p:sp>
        <p:nvSpPr>
          <p:cNvPr id="3" name="Text Placeholder 2"/>
          <p:cNvSpPr>
            <a:spLocks noGrp="1"/>
          </p:cNvSpPr>
          <p:nvPr>
            <p:ph type="body" idx="4294967295"/>
          </p:nvPr>
        </p:nvSpPr>
        <p:spPr>
          <a:xfrm>
            <a:off x="648970" y="1466984"/>
            <a:ext cx="7886700" cy="4756576"/>
          </a:xfrm>
        </p:spPr>
        <p:txBody>
          <a:bodyPr>
            <a:noAutofit/>
          </a:bodyPr>
          <a:lstStyle/>
          <a:p>
            <a:pPr marL="361950" indent="-361950"/>
            <a:r>
              <a:rPr lang="en-US" sz="1800" b="0" i="0" u="none" strike="noStrike" baseline="0" dirty="0">
                <a:latin typeface="Arial" panose="020B0604020202020204" pitchFamily="34" charset="0"/>
              </a:rPr>
              <a:t>Metaphor is not just a literary thing, it is fundamental to the way we think. </a:t>
            </a:r>
          </a:p>
          <a:p>
            <a:pPr marL="361950" indent="-361950"/>
            <a:r>
              <a:rPr lang="en-US" sz="1800" b="0" i="0" u="none" strike="noStrike" baseline="0" dirty="0">
                <a:latin typeface="Arial" panose="020B0604020202020204" pitchFamily="34" charset="0"/>
              </a:rPr>
              <a:t>Lakoff and Johnson (1981, 1999) and their colleagues have worked on their theories of metaphor for over 30 years. They describe a philosophy of ‘experientialism’ or ‘cognitive semantics’. </a:t>
            </a:r>
          </a:p>
          <a:p>
            <a:pPr marL="361950" indent="-361950"/>
            <a:r>
              <a:rPr lang="en-US" sz="1800" b="0" i="0" u="none" strike="noStrike" baseline="0" dirty="0">
                <a:latin typeface="Arial" panose="020B0604020202020204" pitchFamily="34" charset="0"/>
              </a:rPr>
              <a:t>They argue that all our thinking starts from the metaphorical use of a few basic concepts, or ‘image schemas’, such as containers, links and paths. </a:t>
            </a:r>
          </a:p>
          <a:p>
            <a:pPr marL="361950" indent="-361950"/>
            <a:r>
              <a:rPr lang="en-US" sz="1800" b="0" i="0" u="none" strike="noStrike" baseline="0" dirty="0">
                <a:latin typeface="Arial" panose="020B0604020202020204" pitchFamily="34" charset="0"/>
              </a:rPr>
              <a:t>A container has an inside and an outside and you can put things in and take things out. This is such a fundamental concept that it is the basis of the way that we conceptualize the world. </a:t>
            </a:r>
          </a:p>
          <a:p>
            <a:pPr marL="361950" indent="-361950"/>
            <a:r>
              <a:rPr lang="en-US" sz="1800" b="0" i="0" u="none" strike="noStrike" baseline="0" dirty="0">
                <a:latin typeface="Arial" panose="020B0604020202020204" pitchFamily="34" charset="0"/>
              </a:rPr>
              <a:t>A path goes from a source to a destination. </a:t>
            </a:r>
          </a:p>
          <a:p>
            <a:pPr marL="361950" indent="-361950"/>
            <a:r>
              <a:rPr lang="en-US" sz="1800" b="0" i="0" u="none" strike="noStrike" baseline="0" dirty="0">
                <a:latin typeface="Arial" panose="020B0604020202020204" pitchFamily="34" charset="0"/>
              </a:rPr>
              <a:t>The key to experientialism is that these basic concepts are grounded in spatial experiences. </a:t>
            </a:r>
          </a:p>
          <a:p>
            <a:pPr marL="361950" indent="-361950"/>
            <a:r>
              <a:rPr lang="en-US" sz="1800" b="0" i="0" u="none" strike="noStrike" baseline="0" dirty="0">
                <a:latin typeface="Arial" panose="020B0604020202020204" pitchFamily="34" charset="0"/>
              </a:rPr>
              <a:t>There are other basic ‘image schemas’ such as front–back, up–down and centre–periphery from which ideas flow.</a:t>
            </a:r>
          </a:p>
        </p:txBody>
      </p:sp>
    </p:spTree>
    <p:extLst>
      <p:ext uri="{BB962C8B-B14F-4D97-AF65-F5344CB8AC3E}">
        <p14:creationId xmlns:p14="http://schemas.microsoft.com/office/powerpoint/2010/main" val="16584869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70665"/>
            <a:ext cx="7886700" cy="617050"/>
          </a:xfrm>
        </p:spPr>
        <p:txBody>
          <a:bodyPr/>
          <a:lstStyle/>
          <a:p>
            <a:r>
              <a:rPr lang="en-US" sz="3600" b="1" i="0" u="none" strike="noStrike" kern="1400" baseline="0" dirty="0">
                <a:latin typeface="Arial" panose="020B0604020202020204" pitchFamily="34" charset="0"/>
              </a:rPr>
              <a:t>Metaphor (2 of 2)</a:t>
            </a:r>
          </a:p>
        </p:txBody>
      </p:sp>
      <p:sp>
        <p:nvSpPr>
          <p:cNvPr id="3" name="Text Placeholder 2"/>
          <p:cNvSpPr>
            <a:spLocks noGrp="1"/>
          </p:cNvSpPr>
          <p:nvPr>
            <p:ph type="body" idx="4294967295"/>
          </p:nvPr>
        </p:nvSpPr>
        <p:spPr>
          <a:xfrm>
            <a:off x="657539" y="1472886"/>
            <a:ext cx="7886700" cy="4685707"/>
          </a:xfrm>
        </p:spPr>
        <p:txBody>
          <a:bodyPr>
            <a:noAutofit/>
          </a:bodyPr>
          <a:lstStyle/>
          <a:p>
            <a:pPr marL="361950" indent="-361950"/>
            <a:r>
              <a:rPr lang="en-US" sz="2000" b="0" i="0" u="none" strike="noStrike" baseline="0" dirty="0">
                <a:latin typeface="Arial" panose="020B0604020202020204" pitchFamily="34" charset="0"/>
              </a:rPr>
              <a:t>An important contribution from this view is that a metaphor is much more than a simple mapping from one domain to another. It is a much more complex affair. </a:t>
            </a:r>
          </a:p>
          <a:p>
            <a:pPr marL="361950" indent="-361950"/>
            <a:r>
              <a:rPr lang="en-US" sz="2000" b="0" i="0" u="none" strike="noStrike" baseline="0" dirty="0">
                <a:latin typeface="Arial" panose="020B0604020202020204" pitchFamily="34" charset="0"/>
              </a:rPr>
              <a:t>Take the idea of a window as it appears in a computer operating system. </a:t>
            </a:r>
          </a:p>
          <a:p>
            <a:pPr marL="361950" indent="-361950"/>
            <a:r>
              <a:rPr lang="en-US" sz="2000" b="0" i="0" u="none" strike="noStrike" baseline="0" dirty="0">
                <a:latin typeface="Arial" panose="020B0604020202020204" pitchFamily="34" charset="0"/>
              </a:rPr>
              <a:t>We know a computer window is different from a window in a house. </a:t>
            </a:r>
          </a:p>
          <a:p>
            <a:pPr marL="361950" indent="-361950"/>
            <a:r>
              <a:rPr lang="en-US" sz="2000" b="0" i="0" u="none" strike="noStrike" baseline="0" dirty="0">
                <a:latin typeface="Arial" panose="020B0604020202020204" pitchFamily="34" charset="0"/>
              </a:rPr>
              <a:t>It shares the idea of looking into a document, as you might look into a house, but when you open it, it does not let the fresh air in. It is only ever a window into, or onto, something. </a:t>
            </a:r>
          </a:p>
          <a:p>
            <a:pPr marL="361950" indent="-361950"/>
            <a:r>
              <a:rPr lang="en-US" sz="2000" b="0" i="0" u="none" strike="noStrike" baseline="0" dirty="0">
                <a:latin typeface="Arial" panose="020B0604020202020204" pitchFamily="34" charset="0"/>
              </a:rPr>
              <a:t>Moreover, it has a scroll bar, which a window in a house does not. In a similar fashion, we know that the trash can, or the recycling bin, on a computer screen is not a real trash can. </a:t>
            </a:r>
          </a:p>
          <a:p>
            <a:pPr marL="361950" indent="-361950"/>
            <a:r>
              <a:rPr lang="en-US" sz="2000" b="0" i="0" u="none" strike="noStrike" baseline="0" dirty="0">
                <a:latin typeface="Arial" panose="020B0604020202020204" pitchFamily="34" charset="0"/>
              </a:rPr>
              <a:t>The connotations of recycling files are really quite complex.</a:t>
            </a:r>
          </a:p>
        </p:txBody>
      </p:sp>
    </p:spTree>
    <p:extLst>
      <p:ext uri="{BB962C8B-B14F-4D97-AF65-F5344CB8AC3E}">
        <p14:creationId xmlns:p14="http://schemas.microsoft.com/office/powerpoint/2010/main" val="20000486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32319"/>
            <a:ext cx="7886700" cy="697436"/>
          </a:xfrm>
        </p:spPr>
        <p:txBody>
          <a:bodyPr/>
          <a:lstStyle/>
          <a:p>
            <a:r>
              <a:rPr lang="en-US" sz="3600" b="1" i="0" u="none" strike="noStrike" kern="1400" baseline="0" dirty="0">
                <a:latin typeface="Arial" panose="020B0604020202020204" pitchFamily="34" charset="0"/>
              </a:rPr>
              <a:t>Blends (1 of 2)</a:t>
            </a:r>
          </a:p>
        </p:txBody>
      </p:sp>
      <p:sp>
        <p:nvSpPr>
          <p:cNvPr id="3" name="Text Placeholder 2"/>
          <p:cNvSpPr>
            <a:spLocks noGrp="1"/>
          </p:cNvSpPr>
          <p:nvPr>
            <p:ph type="body" idx="4294967295"/>
          </p:nvPr>
        </p:nvSpPr>
        <p:spPr>
          <a:xfrm>
            <a:off x="658794" y="1472887"/>
            <a:ext cx="7886700" cy="4351338"/>
          </a:xfrm>
        </p:spPr>
        <p:txBody>
          <a:bodyPr>
            <a:normAutofit/>
          </a:bodyPr>
          <a:lstStyle/>
          <a:p>
            <a:pPr marL="361950" indent="-361950"/>
            <a:r>
              <a:rPr lang="en-US" sz="2000" b="0" i="0" u="none" strike="noStrike" baseline="0" dirty="0">
                <a:latin typeface="Arial" panose="020B0604020202020204" pitchFamily="34" charset="0"/>
              </a:rPr>
              <a:t>The contribution that Fauconnier and others have made (e.g. Fauconnier and Turner, 2002) is to point out that what we call ‘metaphors’ in design are really blends. </a:t>
            </a:r>
          </a:p>
          <a:p>
            <a:pPr marL="361950" indent="-361950"/>
            <a:r>
              <a:rPr lang="en-US" sz="2000" b="0" i="0" u="none" strike="noStrike" baseline="0" dirty="0">
                <a:latin typeface="Arial" panose="020B0604020202020204" pitchFamily="34" charset="0"/>
              </a:rPr>
              <a:t>A blend takes input from at least two spaces, the characteristics of the domain described by the source and the characteristics of the target that we are applying it to. </a:t>
            </a:r>
          </a:p>
          <a:p>
            <a:pPr marL="361950" indent="-361950"/>
            <a:r>
              <a:rPr lang="en-US" sz="2000" b="0" i="0" u="none" strike="noStrike" baseline="0" dirty="0">
                <a:latin typeface="Arial" panose="020B0604020202020204" pitchFamily="34" charset="0"/>
              </a:rPr>
              <a:t>So, a computer window takes elements from the domain of house windows and elements of the functioning of a computer trying to get a lot of data onto a limited screen display. </a:t>
            </a:r>
          </a:p>
          <a:p>
            <a:pPr marL="361950" indent="-361950"/>
            <a:r>
              <a:rPr lang="en-US" sz="2000" b="0" i="0" u="none" strike="noStrike" baseline="0" dirty="0">
                <a:latin typeface="Arial" panose="020B0604020202020204" pitchFamily="34" charset="0"/>
              </a:rPr>
              <a:t>The metaphor of a folder is a blend from the domain of real folders that you keep papers in and the domain of computer files which have a physical location on a disk.</a:t>
            </a:r>
          </a:p>
        </p:txBody>
      </p:sp>
    </p:spTree>
    <p:extLst>
      <p:ext uri="{BB962C8B-B14F-4D97-AF65-F5344CB8AC3E}">
        <p14:creationId xmlns:p14="http://schemas.microsoft.com/office/powerpoint/2010/main" val="2568567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39996"/>
            <a:ext cx="7886700" cy="677340"/>
          </a:xfrm>
        </p:spPr>
        <p:txBody>
          <a:bodyPr/>
          <a:lstStyle/>
          <a:p>
            <a:r>
              <a:rPr lang="en-US" sz="3600" b="1" i="0" u="none" strike="noStrike" kern="1400" baseline="0" dirty="0">
                <a:latin typeface="Arial" panose="020B0604020202020204" pitchFamily="34" charset="0"/>
              </a:rPr>
              <a:t>Blends (2 of 2)</a:t>
            </a:r>
          </a:p>
        </p:txBody>
      </p:sp>
      <p:sp>
        <p:nvSpPr>
          <p:cNvPr id="3" name="Text Placeholder 2"/>
          <p:cNvSpPr>
            <a:spLocks noGrp="1"/>
          </p:cNvSpPr>
          <p:nvPr>
            <p:ph type="body" idx="4294967295"/>
          </p:nvPr>
        </p:nvSpPr>
        <p:spPr>
          <a:xfrm>
            <a:off x="653914" y="1526147"/>
            <a:ext cx="7886700" cy="4351338"/>
          </a:xfrm>
        </p:spPr>
        <p:txBody>
          <a:bodyPr>
            <a:normAutofit fontScale="85000" lnSpcReduction="20000"/>
          </a:bodyPr>
          <a:lstStyle/>
          <a:p>
            <a:pPr marL="361950" indent="-361950"/>
            <a:r>
              <a:rPr lang="en-US" b="0" i="0" u="none" strike="noStrike" baseline="0" dirty="0">
                <a:latin typeface="Arial" panose="020B0604020202020204" pitchFamily="34" charset="0"/>
              </a:rPr>
              <a:t>Figure 9.5 illustrates this idea of a blend. </a:t>
            </a:r>
          </a:p>
          <a:p>
            <a:pPr marL="361950" indent="-361950"/>
            <a:r>
              <a:rPr lang="en-US" b="0" i="0" u="none" strike="noStrike" baseline="0" dirty="0">
                <a:latin typeface="Arial" panose="020B0604020202020204" pitchFamily="34" charset="0"/>
              </a:rPr>
              <a:t>The blend that results from bringing two domains together in this way will have some features that were not in the original domains. </a:t>
            </a:r>
          </a:p>
          <a:p>
            <a:pPr marL="361950" indent="-361950"/>
            <a:r>
              <a:rPr lang="en-US" b="0" i="0" u="none" strike="noStrike" baseline="0" dirty="0">
                <a:latin typeface="Arial" panose="020B0604020202020204" pitchFamily="34" charset="0"/>
              </a:rPr>
              <a:t>Blends have an emergent structure that results from bringing two sets of concepts (from the source and target domains) together. </a:t>
            </a:r>
          </a:p>
          <a:p>
            <a:pPr marL="361950" indent="-361950"/>
            <a:r>
              <a:rPr lang="en-US" b="0" i="0" u="none" strike="noStrike" baseline="0" dirty="0">
                <a:latin typeface="Arial" panose="020B0604020202020204" pitchFamily="34" charset="0"/>
              </a:rPr>
              <a:t>So, the computer window has different features from both a real window and the computer commands that preceded it. </a:t>
            </a:r>
          </a:p>
          <a:p>
            <a:pPr marL="361950" indent="-361950"/>
            <a:r>
              <a:rPr lang="en-US" b="0" i="0" u="none" strike="noStrike" baseline="0" dirty="0">
                <a:latin typeface="Arial" panose="020B0604020202020204" pitchFamily="34" charset="0"/>
              </a:rPr>
              <a:t>The Rolodex concept had emergent properties. These concerned how people could navigate in the ‘virtual’ Rolodex (as opposed to a real, physical one) and how the search results were presented as opposed to how they were presented following a traditional query. </a:t>
            </a:r>
          </a:p>
          <a:p>
            <a:pPr marL="361950" indent="-361950"/>
            <a:r>
              <a:rPr lang="en-US" b="0" i="0" u="none" strike="noStrike" baseline="0" dirty="0">
                <a:latin typeface="Arial" panose="020B0604020202020204" pitchFamily="34" charset="0"/>
              </a:rPr>
              <a:t>It is exactly these emergent properties that make one design better than another.</a:t>
            </a:r>
          </a:p>
        </p:txBody>
      </p:sp>
    </p:spTree>
    <p:extLst>
      <p:ext uri="{BB962C8B-B14F-4D97-AF65-F5344CB8AC3E}">
        <p14:creationId xmlns:p14="http://schemas.microsoft.com/office/powerpoint/2010/main" val="5494348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184878" y="243101"/>
            <a:ext cx="4774244" cy="867290"/>
          </a:xfrm>
        </p:spPr>
        <p:txBody>
          <a:bodyPr/>
          <a:lstStyle/>
          <a:p>
            <a:r>
              <a:rPr lang="en-US" sz="3600" i="0" u="none" strike="noStrike" kern="1400" baseline="0" dirty="0">
                <a:latin typeface="Arial" panose="020B0604020202020204" pitchFamily="34" charset="0"/>
              </a:rPr>
              <a:t>Conceptual blending</a:t>
            </a:r>
          </a:p>
        </p:txBody>
      </p:sp>
      <p:pic>
        <p:nvPicPr>
          <p:cNvPr id="4" name="Picture 3"/>
          <p:cNvPicPr>
            <a:picLocks noChangeAspect="1"/>
          </p:cNvPicPr>
          <p:nvPr/>
        </p:nvPicPr>
        <p:blipFill>
          <a:blip r:embed="rId3"/>
          <a:stretch>
            <a:fillRect/>
          </a:stretch>
        </p:blipFill>
        <p:spPr>
          <a:xfrm>
            <a:off x="1737550" y="1494889"/>
            <a:ext cx="5668900" cy="4591585"/>
          </a:xfrm>
          <a:prstGeom prst="rect">
            <a:avLst/>
          </a:prstGeom>
        </p:spPr>
      </p:pic>
    </p:spTree>
    <p:extLst>
      <p:ext uri="{BB962C8B-B14F-4D97-AF65-F5344CB8AC3E}">
        <p14:creationId xmlns:p14="http://schemas.microsoft.com/office/powerpoint/2010/main" val="171841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13269"/>
            <a:ext cx="7886700" cy="697436"/>
          </a:xfrm>
        </p:spPr>
        <p:txBody>
          <a:bodyPr/>
          <a:lstStyle/>
          <a:p>
            <a:r>
              <a:rPr lang="en-US" sz="3600" b="1" i="0" u="none" strike="noStrike" kern="1400" baseline="0" dirty="0">
                <a:latin typeface="Arial" panose="020B0604020202020204" pitchFamily="34" charset="0"/>
              </a:rPr>
              <a:t>Background</a:t>
            </a:r>
          </a:p>
        </p:txBody>
      </p:sp>
      <p:sp>
        <p:nvSpPr>
          <p:cNvPr id="3" name="Text Placeholder 2"/>
          <p:cNvSpPr>
            <a:spLocks noGrp="1"/>
          </p:cNvSpPr>
          <p:nvPr>
            <p:ph type="body" idx="4294967295"/>
          </p:nvPr>
        </p:nvSpPr>
        <p:spPr>
          <a:xfrm>
            <a:off x="650140" y="1465635"/>
            <a:ext cx="7886700" cy="4527181"/>
          </a:xfrm>
        </p:spPr>
        <p:txBody>
          <a:bodyPr>
            <a:noAutofit/>
          </a:bodyPr>
          <a:lstStyle/>
          <a:p>
            <a:pPr marL="361950" indent="-361950"/>
            <a:r>
              <a:rPr lang="en-US" sz="1800" b="0" i="0" u="none" strike="noStrike" baseline="0" dirty="0">
                <a:latin typeface="Arial" panose="020B0604020202020204" pitchFamily="34" charset="0"/>
              </a:rPr>
              <a:t>This chapter assumes that you know about techniques for understanding and envisioning ideas (Chapters 7 and 8). </a:t>
            </a:r>
          </a:p>
          <a:p>
            <a:pPr marL="361950" indent="-361950"/>
            <a:r>
              <a:rPr lang="en-US" sz="1800" b="0" i="0" u="none" strike="noStrike" baseline="0" dirty="0">
                <a:latin typeface="Arial" panose="020B0604020202020204" pitchFamily="34" charset="0"/>
              </a:rPr>
              <a:t>It assumes that you know about scenario-based design (Chapter 3), about developing personas (Chapter 3) and PACT analysis (Chapter 2) and that the aim of design is to achieve a high degree of usability (Chapter 5) and to create engaging user experiences (Chapter 6). </a:t>
            </a:r>
          </a:p>
          <a:p>
            <a:pPr marL="361950" indent="-361950"/>
            <a:r>
              <a:rPr lang="en-US" sz="1800" b="0" i="0" u="none" strike="noStrike" baseline="0" dirty="0">
                <a:latin typeface="Arial" panose="020B0604020202020204" pitchFamily="34" charset="0"/>
              </a:rPr>
              <a:t>Design must also consider the UX as it crosses media channels and devices (Chapter 4). </a:t>
            </a:r>
          </a:p>
          <a:p>
            <a:pPr marL="361950" indent="-361950"/>
            <a:r>
              <a:rPr lang="en-US" sz="1800" b="0" i="0" u="none" strike="noStrike" baseline="0" dirty="0">
                <a:latin typeface="Arial" panose="020B0604020202020204" pitchFamily="34" charset="0"/>
              </a:rPr>
              <a:t>This chapter is concerned with a more abstract view of design and with thinking conceptually and metaphorically about your design. </a:t>
            </a:r>
          </a:p>
          <a:p>
            <a:pPr marL="361950" indent="-361950"/>
            <a:r>
              <a:rPr lang="en-US" sz="1800" b="0" i="0" u="none" strike="noStrike" baseline="0" dirty="0">
                <a:latin typeface="Arial" panose="020B0604020202020204" pitchFamily="34" charset="0"/>
              </a:rPr>
              <a:t>It also provides some more formal ways of capturing and representing designs. </a:t>
            </a:r>
          </a:p>
          <a:p>
            <a:pPr marL="361950" indent="-361950"/>
            <a:r>
              <a:rPr lang="en-US" sz="1800" b="0" i="0" u="none" strike="noStrike" baseline="0" dirty="0">
                <a:latin typeface="Arial" panose="020B0604020202020204" pitchFamily="34" charset="0"/>
              </a:rPr>
              <a:t>Details of visual design and multimodal design that will take the ideas developed in this chapter and deliver concrete design solutions are covered in Chapters 12 and 13.</a:t>
            </a:r>
          </a:p>
        </p:txBody>
      </p:sp>
    </p:spTree>
    <p:extLst>
      <p:ext uri="{BB962C8B-B14F-4D97-AF65-F5344CB8AC3E}">
        <p14:creationId xmlns:p14="http://schemas.microsoft.com/office/powerpoint/2010/main" val="1356916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72029"/>
            <a:ext cx="7886700" cy="818016"/>
          </a:xfrm>
        </p:spPr>
        <p:txBody>
          <a:bodyPr/>
          <a:lstStyle/>
          <a:p>
            <a:r>
              <a:rPr lang="en-US" sz="3600" b="1" i="0" u="none" strike="noStrike" kern="1400" baseline="0" dirty="0">
                <a:latin typeface="Arial" panose="020B0604020202020204" pitchFamily="34" charset="0"/>
              </a:rPr>
              <a:t>Correspondences</a:t>
            </a:r>
          </a:p>
        </p:txBody>
      </p:sp>
      <p:sp>
        <p:nvSpPr>
          <p:cNvPr id="3" name="Text Placeholder 2"/>
          <p:cNvSpPr>
            <a:spLocks noGrp="1"/>
          </p:cNvSpPr>
          <p:nvPr>
            <p:ph type="body" idx="4294967295"/>
          </p:nvPr>
        </p:nvSpPr>
        <p:spPr>
          <a:xfrm>
            <a:off x="648746" y="1456857"/>
            <a:ext cx="7886700" cy="4572157"/>
          </a:xfrm>
        </p:spPr>
        <p:txBody>
          <a:bodyPr>
            <a:noAutofit/>
          </a:bodyPr>
          <a:lstStyle/>
          <a:p>
            <a:pPr marL="361950" indent="-361950"/>
            <a:r>
              <a:rPr lang="en-US" sz="1800" b="0" i="0" u="none" strike="noStrike" baseline="0" dirty="0">
                <a:latin typeface="Arial" panose="020B0604020202020204" pitchFamily="34" charset="0"/>
              </a:rPr>
              <a:t>For metaphors and blends to work, there must be some correspondences between the domains that come from a more generic, or abstract, space. </a:t>
            </a:r>
          </a:p>
          <a:p>
            <a:pPr marL="361950" indent="-361950"/>
            <a:r>
              <a:rPr lang="en-US" sz="1800" b="0" i="0" u="none" strike="noStrike" baseline="0" dirty="0">
                <a:latin typeface="Arial" panose="020B0604020202020204" pitchFamily="34" charset="0"/>
              </a:rPr>
              <a:t>So, for example, the metaphor ‘the ship ploughs through the waves’ works but the metaphor ‘the ship ran through the forest’ does not. </a:t>
            </a:r>
          </a:p>
          <a:p>
            <a:pPr marL="361950" indent="-361950"/>
            <a:r>
              <a:rPr lang="en-US" sz="1800" b="0" i="0" u="none" strike="noStrike" baseline="0" dirty="0">
                <a:latin typeface="Arial" panose="020B0604020202020204" pitchFamily="34" charset="0"/>
              </a:rPr>
              <a:t>In the second of these, there is not sufficient correspondence between the concepts in the two domains. </a:t>
            </a:r>
          </a:p>
          <a:p>
            <a:pPr marL="361950" indent="-361950"/>
            <a:r>
              <a:rPr lang="en-US" sz="1800" b="0" i="0" u="none" strike="noStrike" baseline="0" dirty="0">
                <a:latin typeface="Arial" panose="020B0604020202020204" pitchFamily="34" charset="0"/>
              </a:rPr>
              <a:t>Of course, the generic space is itself a domain and hence may itself be using metaphorical concepts. </a:t>
            </a:r>
          </a:p>
          <a:p>
            <a:pPr marL="361950" indent="-361950"/>
            <a:r>
              <a:rPr lang="en-US" sz="1800" b="0" i="0" u="none" strike="noStrike" baseline="0" dirty="0">
                <a:latin typeface="Arial" panose="020B0604020202020204" pitchFamily="34" charset="0"/>
              </a:rPr>
              <a:t>This process works its way back until we reach the fundamental image schemas that are core to our thinking. </a:t>
            </a:r>
          </a:p>
          <a:p>
            <a:pPr marL="361950" indent="-361950"/>
            <a:r>
              <a:rPr lang="en-US" sz="1800" b="0" i="0" u="none" strike="noStrike" baseline="0" dirty="0">
                <a:latin typeface="Arial" panose="020B0604020202020204" pitchFamily="34" charset="0"/>
              </a:rPr>
              <a:t>These include the container, path, link and others such as colours (red is hot, blue is cool, red is stop, green is go, up is good and down is bad) and those bodily schemas that come from experience and perception (up, down, in, out, central, peripheral, etc.).</a:t>
            </a:r>
          </a:p>
        </p:txBody>
      </p:sp>
    </p:spTree>
    <p:extLst>
      <p:ext uri="{BB962C8B-B14F-4D97-AF65-F5344CB8AC3E}">
        <p14:creationId xmlns:p14="http://schemas.microsoft.com/office/powerpoint/2010/main" val="19279513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92125"/>
            <a:ext cx="7886700" cy="777824"/>
          </a:xfrm>
        </p:spPr>
        <p:txBody>
          <a:bodyPr/>
          <a:lstStyle/>
          <a:p>
            <a:r>
              <a:rPr lang="en-US" sz="3600" b="1" i="0" u="none" strike="noStrike" kern="1400" baseline="0" dirty="0">
                <a:latin typeface="Arial" panose="020B0604020202020204" pitchFamily="34" charset="0"/>
              </a:rPr>
              <a:t>Thinking figuratively (1 of 2)</a:t>
            </a:r>
          </a:p>
        </p:txBody>
      </p:sp>
      <p:sp>
        <p:nvSpPr>
          <p:cNvPr id="3" name="Text Placeholder 2"/>
          <p:cNvSpPr>
            <a:spLocks noGrp="1"/>
          </p:cNvSpPr>
          <p:nvPr>
            <p:ph type="body" idx="4294967295"/>
          </p:nvPr>
        </p:nvSpPr>
        <p:spPr>
          <a:xfrm>
            <a:off x="648746" y="1459545"/>
            <a:ext cx="7886700" cy="4577423"/>
          </a:xfrm>
        </p:spPr>
        <p:txBody>
          <a:bodyPr>
            <a:noAutofit/>
          </a:bodyPr>
          <a:lstStyle/>
          <a:p>
            <a:pPr marL="361950" indent="-361950"/>
            <a:r>
              <a:rPr lang="en-US" sz="2000" b="0" i="0" u="none" strike="noStrike" baseline="0" dirty="0">
                <a:latin typeface="Arial" panose="020B0604020202020204" pitchFamily="34" charset="0"/>
              </a:rPr>
              <a:t>Thinking figuratively is fundamental to both the design and use of interactive systems. </a:t>
            </a:r>
          </a:p>
          <a:p>
            <a:pPr marL="361950" indent="-361950"/>
            <a:r>
              <a:rPr lang="en-US" sz="2000" b="0" i="0" u="none" strike="noStrike" baseline="0" dirty="0">
                <a:latin typeface="Arial" panose="020B0604020202020204" pitchFamily="34" charset="0"/>
              </a:rPr>
              <a:t>One job of the UX designer is to come up with a good metaphor that will help people in learning and using the system and in understanding the content. </a:t>
            </a:r>
          </a:p>
          <a:p>
            <a:pPr marL="361950" indent="-361950"/>
            <a:r>
              <a:rPr lang="en-US" sz="2000" b="0" i="0" u="none" strike="noStrike" baseline="0" dirty="0">
                <a:latin typeface="Arial" panose="020B0604020202020204" pitchFamily="34" charset="0"/>
              </a:rPr>
              <a:t>Metaphor design works as follows:</a:t>
            </a:r>
          </a:p>
          <a:p>
            <a:pPr marL="803275" lvl="1" indent="-430213">
              <a:buFont typeface="Arial" panose="020B0604020202020204" pitchFamily="34" charset="0"/>
              <a:buChar char="‒"/>
            </a:pPr>
            <a:r>
              <a:rPr lang="en-US" sz="1800" b="0" i="0" u="none" strike="noStrike" baseline="0" dirty="0">
                <a:latin typeface="Arial" panose="020B0604020202020204" pitchFamily="34" charset="0"/>
              </a:rPr>
              <a:t>The source domain has some features (concepts and functions).</a:t>
            </a:r>
          </a:p>
          <a:p>
            <a:pPr marL="803275" lvl="1" indent="-430213">
              <a:buFont typeface="Arial" panose="020B0604020202020204" pitchFamily="34" charset="0"/>
              <a:buChar char="‒"/>
            </a:pPr>
            <a:r>
              <a:rPr lang="en-US" sz="1800" b="0" i="0" u="none" strike="noStrike" baseline="0" dirty="0">
                <a:latin typeface="Arial" panose="020B0604020202020204" pitchFamily="34" charset="0"/>
              </a:rPr>
              <a:t>The target domain has some concepts and features.</a:t>
            </a:r>
          </a:p>
          <a:p>
            <a:pPr marL="803275" lvl="1" indent="-430213">
              <a:buFont typeface="Arial" panose="020B0604020202020204" pitchFamily="34" charset="0"/>
              <a:buChar char="‒"/>
            </a:pPr>
            <a:r>
              <a:rPr lang="en-US" sz="1800" b="0" i="0" u="none" strike="noStrike" baseline="0" dirty="0">
                <a:latin typeface="Arial" panose="020B0604020202020204" pitchFamily="34" charset="0"/>
              </a:rPr>
              <a:t>So it is important to analyse the relationship between these.</a:t>
            </a:r>
          </a:p>
          <a:p>
            <a:pPr marL="803275" lvl="1" indent="-430213">
              <a:buFont typeface="Arial" panose="020B0604020202020204" pitchFamily="34" charset="0"/>
              <a:buChar char="‒"/>
            </a:pPr>
            <a:r>
              <a:rPr lang="en-US" sz="1800" b="0" i="0" u="none" strike="noStrike" baseline="0" dirty="0">
                <a:latin typeface="Arial" panose="020B0604020202020204" pitchFamily="34" charset="0"/>
              </a:rPr>
              <a:t>Too many features in the source domain results in ‘conceptual baggage’ of the metaphor.</a:t>
            </a:r>
          </a:p>
          <a:p>
            <a:pPr marL="803275" lvl="1" indent="-430213">
              <a:buFont typeface="Arial" panose="020B0604020202020204" pitchFamily="34" charset="0"/>
              <a:buChar char="‒"/>
            </a:pPr>
            <a:r>
              <a:rPr lang="en-US" sz="1800" b="0" i="0" u="none" strike="noStrike" baseline="0" dirty="0">
                <a:latin typeface="Arial" panose="020B0604020202020204" pitchFamily="34" charset="0"/>
              </a:rPr>
              <a:t>Too few features, or too many inappropriate features, may lead to confusion.</a:t>
            </a:r>
          </a:p>
          <a:p>
            <a:pPr marL="803275" lvl="1" indent="-430213">
              <a:buFont typeface="Arial" panose="020B0604020202020204" pitchFamily="34" charset="0"/>
              <a:buChar char="‒"/>
            </a:pPr>
            <a:r>
              <a:rPr lang="en-US" sz="1800" b="0" i="0" u="none" strike="noStrike" baseline="0" dirty="0">
                <a:latin typeface="Arial" panose="020B0604020202020204" pitchFamily="34" charset="0"/>
              </a:rPr>
              <a:t>Aim for people deriving appropriate expectations.</a:t>
            </a:r>
          </a:p>
        </p:txBody>
      </p:sp>
    </p:spTree>
    <p:extLst>
      <p:ext uri="{BB962C8B-B14F-4D97-AF65-F5344CB8AC3E}">
        <p14:creationId xmlns:p14="http://schemas.microsoft.com/office/powerpoint/2010/main" val="18456113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92125"/>
            <a:ext cx="7886700" cy="777824"/>
          </a:xfrm>
        </p:spPr>
        <p:txBody>
          <a:bodyPr/>
          <a:lstStyle/>
          <a:p>
            <a:r>
              <a:rPr lang="en-US" sz="3600" b="1" i="0" u="none" strike="noStrike" kern="1400" baseline="0" dirty="0">
                <a:latin typeface="Arial" panose="020B0604020202020204" pitchFamily="34" charset="0"/>
              </a:rPr>
              <a:t>Thinking figuratively (2 of 2)</a:t>
            </a:r>
          </a:p>
        </p:txBody>
      </p:sp>
      <p:sp>
        <p:nvSpPr>
          <p:cNvPr id="3" name="Text Placeholder 2"/>
          <p:cNvSpPr>
            <a:spLocks noGrp="1"/>
          </p:cNvSpPr>
          <p:nvPr>
            <p:ph type="body" idx="4294967295"/>
          </p:nvPr>
        </p:nvSpPr>
        <p:spPr>
          <a:xfrm>
            <a:off x="658271" y="1481996"/>
            <a:ext cx="7886700" cy="4597083"/>
          </a:xfrm>
        </p:spPr>
        <p:txBody>
          <a:bodyPr>
            <a:noAutofit/>
          </a:bodyPr>
          <a:lstStyle/>
          <a:p>
            <a:pPr marL="361950" indent="-361950"/>
            <a:r>
              <a:rPr lang="en-US" sz="1400" b="0" i="0" u="none" strike="noStrike" baseline="0" dirty="0">
                <a:latin typeface="Arial" panose="020B0604020202020204" pitchFamily="34" charset="0"/>
              </a:rPr>
              <a:t>Note that the design of metaphors and blends does not imply a physical resemblance. </a:t>
            </a:r>
          </a:p>
          <a:p>
            <a:pPr marL="361950" indent="-361950"/>
            <a:r>
              <a:rPr lang="en-US" sz="1400" b="0" i="0" u="none" strike="noStrike" baseline="0" dirty="0">
                <a:latin typeface="Arial" panose="020B0604020202020204" pitchFamily="34" charset="0"/>
              </a:rPr>
              <a:t>The important thing is to get a good conceptual correspondence. </a:t>
            </a:r>
          </a:p>
          <a:p>
            <a:pPr marL="361950" indent="-361950"/>
            <a:r>
              <a:rPr lang="en-US" sz="1400" b="0" i="0" u="none" strike="noStrike" baseline="0" dirty="0">
                <a:latin typeface="Arial" panose="020B0604020202020204" pitchFamily="34" charset="0"/>
              </a:rPr>
              <a:t>Sometimes, it is appropriate to carry through a conceptual metaphor to a physical metaphor but not always. </a:t>
            </a:r>
          </a:p>
          <a:p>
            <a:pPr marL="361950" indent="-361950"/>
            <a:r>
              <a:rPr lang="en-US" sz="1400" b="0" i="0" u="none" strike="noStrike" baseline="0" dirty="0">
                <a:latin typeface="Arial" panose="020B0604020202020204" pitchFamily="34" charset="0"/>
              </a:rPr>
              <a:t>As with any aspect of UX design, evaluation of metaphors and blends is essential. There are, however, a few principles for good metaphor design:</a:t>
            </a:r>
          </a:p>
          <a:p>
            <a:pPr marL="790575" lvl="1" indent="-419100">
              <a:buFont typeface="Arial" panose="020B0604020202020204" pitchFamily="34" charset="0"/>
              <a:buChar char="‒"/>
            </a:pPr>
            <a:r>
              <a:rPr lang="en-US" sz="1200" b="0" i="0" u="none" strike="noStrike" baseline="0" dirty="0">
                <a:latin typeface="Arial" panose="020B0604020202020204" pitchFamily="34" charset="0"/>
              </a:rPr>
              <a:t>Integration. This is to do with coherence and not mixing metaphors. The aim here is to manipulate the whole blend, maintaining the web of relationships. The blend has its own structure and it is this that needs to have consistency maintained.</a:t>
            </a:r>
          </a:p>
          <a:p>
            <a:pPr marL="790575" lvl="1" indent="-419100">
              <a:buFont typeface="Arial" panose="020B0604020202020204" pitchFamily="34" charset="0"/>
              <a:buChar char="‒"/>
            </a:pPr>
            <a:r>
              <a:rPr lang="en-US" sz="1200" b="0" i="0" u="none" strike="noStrike" baseline="0" dirty="0">
                <a:latin typeface="Arial" panose="020B0604020202020204" pitchFamily="34" charset="0"/>
              </a:rPr>
              <a:t>Unpacking. People should be able to unpack the blend and understand where the inputs have come from and why they work. Of course, this will often be a case of interpretation. With consideration, reflection and evaluation, the designer can achieve this. Designers should only have things in the blend for a good reason.</a:t>
            </a:r>
          </a:p>
          <a:p>
            <a:pPr marL="790575" lvl="1" indent="-419100">
              <a:buFont typeface="Arial" panose="020B0604020202020204" pitchFamily="34" charset="0"/>
              <a:buChar char="‒"/>
            </a:pPr>
            <a:r>
              <a:rPr lang="en-US" sz="1200" b="0" i="0" u="none" strike="noStrike" baseline="0" dirty="0">
                <a:latin typeface="Arial" panose="020B0604020202020204" pitchFamily="34" charset="0"/>
              </a:rPr>
              <a:t>Topology. The different spaces should have a similar topology. We saw how the structures of waves and furrows have a similar topology, whereas waves and trees do not. Topology is about how the concepts are organized and structured.</a:t>
            </a:r>
          </a:p>
          <a:p>
            <a:pPr marL="790575" lvl="1" indent="-419100">
              <a:buFont typeface="Arial" panose="020B0604020202020204" pitchFamily="34" charset="0"/>
              <a:buChar char="‒"/>
            </a:pPr>
            <a:r>
              <a:rPr lang="en-US" sz="1200" b="0" i="0" u="none" strike="noStrike" baseline="0" dirty="0">
                <a:latin typeface="Arial" panose="020B0604020202020204" pitchFamily="34" charset="0"/>
              </a:rPr>
              <a:t>Analysis. When undertaking an analysis, the designer should concentrate on getting the appropriate functionality and concepts, exploring the ramifications of the metaphor and evaluating how people will interpret it.</a:t>
            </a:r>
          </a:p>
          <a:p>
            <a:pPr marL="790575" lvl="1" indent="-419100">
              <a:buFont typeface="Arial" panose="020B0604020202020204" pitchFamily="34" charset="0"/>
              <a:buChar char="‒"/>
            </a:pPr>
            <a:r>
              <a:rPr lang="en-US" sz="1200" b="0" i="0" u="none" strike="noStrike" baseline="0" dirty="0">
                <a:latin typeface="Arial" panose="020B0604020202020204" pitchFamily="34" charset="0"/>
              </a:rPr>
              <a:t>Design. At the design level, designers should consider how to represent objects and actions. They do not have to be realistic visual representations (e.g. names of menu items are often metaphorical).</a:t>
            </a:r>
          </a:p>
        </p:txBody>
      </p:sp>
    </p:spTree>
    <p:extLst>
      <p:ext uri="{BB962C8B-B14F-4D97-AF65-F5344CB8AC3E}">
        <p14:creationId xmlns:p14="http://schemas.microsoft.com/office/powerpoint/2010/main" val="9359604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02174"/>
            <a:ext cx="7886700" cy="757726"/>
          </a:xfrm>
        </p:spPr>
        <p:txBody>
          <a:bodyPr/>
          <a:lstStyle/>
          <a:p>
            <a:r>
              <a:rPr lang="en-US" sz="3600" b="1" i="0" u="none" strike="noStrike" kern="1400" baseline="0" dirty="0">
                <a:latin typeface="Arial" panose="020B0604020202020204" pitchFamily="34" charset="0"/>
              </a:rPr>
              <a:t>Designing with blends</a:t>
            </a:r>
          </a:p>
        </p:txBody>
      </p:sp>
      <p:sp>
        <p:nvSpPr>
          <p:cNvPr id="3" name="Text Placeholder 2"/>
          <p:cNvSpPr>
            <a:spLocks noGrp="1"/>
          </p:cNvSpPr>
          <p:nvPr>
            <p:ph type="body" idx="4294967295"/>
          </p:nvPr>
        </p:nvSpPr>
        <p:spPr>
          <a:xfrm>
            <a:off x="657538" y="1446807"/>
            <a:ext cx="7886700" cy="4716462"/>
          </a:xfrm>
        </p:spPr>
        <p:txBody>
          <a:bodyPr>
            <a:noAutofit/>
          </a:bodyPr>
          <a:lstStyle/>
          <a:p>
            <a:pPr marL="361950" indent="-361950"/>
            <a:r>
              <a:rPr lang="en-US" sz="2000" b="0" i="0" u="none" strike="noStrike" baseline="0" dirty="0">
                <a:latin typeface="Arial" panose="020B0604020202020204" pitchFamily="34" charset="0"/>
              </a:rPr>
              <a:t>Designers cannot avoid metaphors in interaction design, so they need to consider them explicitly. </a:t>
            </a:r>
          </a:p>
          <a:p>
            <a:pPr marL="361950" indent="-361950"/>
            <a:r>
              <a:rPr lang="en-US" sz="2000" b="0" i="0" u="none" strike="noStrike" baseline="0" dirty="0">
                <a:latin typeface="Arial" panose="020B0604020202020204" pitchFamily="34" charset="0"/>
              </a:rPr>
              <a:t>Metaphors are really blends between two or more input spaces and have their own emergent structure. </a:t>
            </a:r>
          </a:p>
          <a:p>
            <a:pPr marL="361950" indent="-361950"/>
            <a:r>
              <a:rPr lang="en-US" sz="2000" b="0" i="0" u="none" strike="noStrike" baseline="0" dirty="0">
                <a:latin typeface="Arial" panose="020B0604020202020204" pitchFamily="34" charset="0"/>
              </a:rPr>
              <a:t>Using metaphors that exploit the fundamental domains such as bodily and perceptual schemas may help people to understand them and to form an accurate mental model. </a:t>
            </a:r>
          </a:p>
          <a:p>
            <a:pPr marL="361950" indent="-361950"/>
            <a:r>
              <a:rPr lang="en-US" sz="2000" b="0" i="0" u="none" strike="noStrike" baseline="0" dirty="0">
                <a:latin typeface="Arial" panose="020B0604020202020204" pitchFamily="34" charset="0"/>
              </a:rPr>
              <a:t>Designers should consider principles of good blends. </a:t>
            </a:r>
          </a:p>
          <a:p>
            <a:pPr marL="361950" indent="-361950"/>
            <a:r>
              <a:rPr lang="en-US" sz="2000" b="0" i="0" u="none" strike="noStrike" baseline="0" dirty="0">
                <a:latin typeface="Arial" panose="020B0604020202020204" pitchFamily="34" charset="0"/>
              </a:rPr>
              <a:t>Imaz and Benyon (2005) develop these ideas in their book </a:t>
            </a:r>
            <a:r>
              <a:rPr lang="en-US" sz="2000" b="0" i="1" u="none" strike="noStrike" baseline="0" dirty="0">
                <a:latin typeface="Arial" panose="020B0604020202020204" pitchFamily="34" charset="0"/>
              </a:rPr>
              <a:t>Designing with Blends</a:t>
            </a:r>
            <a:r>
              <a:rPr lang="en-US" sz="2000" b="0" i="0" u="none" strike="noStrike" baseline="0" dirty="0">
                <a:latin typeface="Arial" panose="020B0604020202020204" pitchFamily="34" charset="0"/>
              </a:rPr>
              <a:t>. </a:t>
            </a:r>
          </a:p>
          <a:p>
            <a:pPr marL="361950" indent="-361950"/>
            <a:r>
              <a:rPr lang="en-US" sz="2000" b="0" i="0" u="none" strike="noStrike" baseline="0" dirty="0">
                <a:latin typeface="Arial" panose="020B0604020202020204" pitchFamily="34" charset="0"/>
              </a:rPr>
              <a:t>Bodker and Klokmose (2016) also provide  an analysis of what makes a good blend, emphasizing the fact that interactions are now so cross channel that simple one-to-one blends are difficult to achieve.</a:t>
            </a:r>
          </a:p>
        </p:txBody>
      </p:sp>
    </p:spTree>
    <p:extLst>
      <p:ext uri="{BB962C8B-B14F-4D97-AF65-F5344CB8AC3E}">
        <p14:creationId xmlns:p14="http://schemas.microsoft.com/office/powerpoint/2010/main" val="3703756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60617"/>
            <a:ext cx="7886700" cy="617050"/>
          </a:xfrm>
        </p:spPr>
        <p:txBody>
          <a:bodyPr/>
          <a:lstStyle/>
          <a:p>
            <a:r>
              <a:rPr lang="en-US" sz="3600" b="1" i="0" u="none" strike="noStrike" kern="1400" baseline="0" dirty="0">
                <a:latin typeface="Arial" panose="020B0604020202020204" pitchFamily="34" charset="0"/>
              </a:rPr>
              <a:t>Challenge 9.3</a:t>
            </a:r>
          </a:p>
        </p:txBody>
      </p:sp>
      <p:sp>
        <p:nvSpPr>
          <p:cNvPr id="3" name="Text Placeholder 2"/>
          <p:cNvSpPr>
            <a:spLocks noGrp="1"/>
          </p:cNvSpPr>
          <p:nvPr>
            <p:ph type="body" idx="4294967295"/>
          </p:nvPr>
        </p:nvSpPr>
        <p:spPr>
          <a:xfrm>
            <a:off x="647491" y="1426713"/>
            <a:ext cx="7886700" cy="4351338"/>
          </a:xfrm>
        </p:spPr>
        <p:txBody>
          <a:bodyPr/>
          <a:lstStyle/>
          <a:p>
            <a:pPr marL="361950" indent="-361950"/>
            <a:r>
              <a:rPr lang="en-US" sz="2800" b="0" i="0" u="none" strike="noStrike" baseline="0" dirty="0">
                <a:latin typeface="Arial" panose="020B0604020202020204" pitchFamily="34" charset="0"/>
              </a:rPr>
              <a:t>Think of three different metaphors (or ways of thinking about) that could be used for a diary function on a tablet.</a:t>
            </a:r>
          </a:p>
        </p:txBody>
      </p:sp>
    </p:spTree>
    <p:extLst>
      <p:ext uri="{BB962C8B-B14F-4D97-AF65-F5344CB8AC3E}">
        <p14:creationId xmlns:p14="http://schemas.microsoft.com/office/powerpoint/2010/main" val="14952850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22223"/>
            <a:ext cx="7886700" cy="717534"/>
          </a:xfrm>
        </p:spPr>
        <p:txBody>
          <a:bodyPr/>
          <a:lstStyle/>
          <a:p>
            <a:r>
              <a:rPr lang="en-US" sz="3600" b="1" i="0" u="none" strike="noStrike" kern="1400" baseline="0" dirty="0">
                <a:latin typeface="Arial" panose="020B0604020202020204" pitchFamily="34" charset="0"/>
              </a:rPr>
              <a:t>Conceptual design</a:t>
            </a:r>
            <a:r>
              <a:rPr lang="en-US" sz="3600" kern="1400" dirty="0">
                <a:latin typeface="Arial" panose="020B0604020202020204" pitchFamily="34" charset="0"/>
              </a:rPr>
              <a:t> </a:t>
            </a:r>
            <a:r>
              <a:rPr lang="en-US" sz="3600" b="1" kern="1400" dirty="0">
                <a:latin typeface="Arial" panose="020B0604020202020204" pitchFamily="34" charset="0"/>
              </a:rPr>
              <a:t>(1 of 2)</a:t>
            </a:r>
            <a:endParaRPr lang="en-US" sz="3600" b="1" i="0" u="none" strike="noStrike" kern="1400" baseline="0" dirty="0">
              <a:latin typeface="Arial" panose="020B0604020202020204" pitchFamily="34" charset="0"/>
            </a:endParaRPr>
          </a:p>
        </p:txBody>
      </p:sp>
      <p:sp>
        <p:nvSpPr>
          <p:cNvPr id="3" name="Text Placeholder 2"/>
          <p:cNvSpPr>
            <a:spLocks noGrp="1"/>
          </p:cNvSpPr>
          <p:nvPr>
            <p:ph type="body" idx="4294967295"/>
          </p:nvPr>
        </p:nvSpPr>
        <p:spPr>
          <a:xfrm>
            <a:off x="658794" y="1436238"/>
            <a:ext cx="7886700" cy="4602299"/>
          </a:xfrm>
        </p:spPr>
        <p:txBody>
          <a:bodyPr>
            <a:noAutofit/>
          </a:bodyPr>
          <a:lstStyle/>
          <a:p>
            <a:pPr marL="361950" indent="-361950">
              <a:lnSpc>
                <a:spcPct val="120000"/>
              </a:lnSpc>
            </a:pPr>
            <a:r>
              <a:rPr lang="en-US" sz="2000" b="0" i="0" u="none" strike="noStrike" baseline="0" dirty="0">
                <a:latin typeface="Arial" panose="020B0604020202020204" pitchFamily="34" charset="0"/>
              </a:rPr>
              <a:t>The aim of conceptual design is to arrive at conceptual models of the domain under investigation. </a:t>
            </a:r>
          </a:p>
          <a:p>
            <a:pPr marL="361950" indent="-361950">
              <a:lnSpc>
                <a:spcPct val="120000"/>
              </a:lnSpc>
            </a:pPr>
            <a:r>
              <a:rPr lang="en-US" sz="2000" b="0" i="0" u="none" strike="noStrike" baseline="0" dirty="0">
                <a:latin typeface="Arial" panose="020B0604020202020204" pitchFamily="34" charset="0"/>
              </a:rPr>
              <a:t>Service blueprints, user journey mappings, entity models, object models and other representations are conceptual models used to explore and generate ideas as well as document them once they are designed. </a:t>
            </a:r>
          </a:p>
          <a:p>
            <a:pPr marL="361950" indent="-361950">
              <a:lnSpc>
                <a:spcPct val="120000"/>
              </a:lnSpc>
            </a:pPr>
            <a:r>
              <a:rPr lang="en-US" sz="2000" b="0" i="0" u="none" strike="noStrike" baseline="0" dirty="0">
                <a:latin typeface="Arial" panose="020B0604020202020204" pitchFamily="34" charset="0"/>
              </a:rPr>
              <a:t>The considerations in Section 9.3 and this section will help the designer to arrive at a conceptual model. </a:t>
            </a:r>
          </a:p>
          <a:p>
            <a:pPr marL="361950" indent="-361950">
              <a:lnSpc>
                <a:spcPct val="120000"/>
              </a:lnSpc>
            </a:pPr>
            <a:r>
              <a:rPr lang="en-US" sz="2000" b="0" i="0" u="none" strike="noStrike" baseline="0" dirty="0">
                <a:latin typeface="Arial" panose="020B0604020202020204" pitchFamily="34" charset="0"/>
              </a:rPr>
              <a:t>Recall that this model and how it is presented will underlie the information architecture of the system or service and help or hinder users in developing their own mental model of the system or service.</a:t>
            </a:r>
          </a:p>
        </p:txBody>
      </p:sp>
    </p:spTree>
    <p:extLst>
      <p:ext uri="{BB962C8B-B14F-4D97-AF65-F5344CB8AC3E}">
        <p14:creationId xmlns:p14="http://schemas.microsoft.com/office/powerpoint/2010/main" val="14025511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82077"/>
            <a:ext cx="7886700" cy="797920"/>
          </a:xfrm>
        </p:spPr>
        <p:txBody>
          <a:bodyPr/>
          <a:lstStyle/>
          <a:p>
            <a:r>
              <a:rPr lang="en-US" sz="3600" b="1" i="0" u="none" strike="noStrike" kern="1400" baseline="0" dirty="0">
                <a:latin typeface="Arial" panose="020B0604020202020204" pitchFamily="34" charset="0"/>
              </a:rPr>
              <a:t>Conceptual design (2 of 2)</a:t>
            </a:r>
            <a:r>
              <a:rPr lang="en-US" sz="3600" b="0" i="0" u="none" strike="noStrike" kern="1400" baseline="0" dirty="0">
                <a:latin typeface="Arial" panose="020B0604020202020204" pitchFamily="34" charset="0"/>
              </a:rPr>
              <a:t> </a:t>
            </a:r>
          </a:p>
        </p:txBody>
      </p:sp>
      <p:sp>
        <p:nvSpPr>
          <p:cNvPr id="3" name="Text Placeholder 2"/>
          <p:cNvSpPr>
            <a:spLocks noGrp="1"/>
          </p:cNvSpPr>
          <p:nvPr>
            <p:ph type="body" idx="4294967295"/>
          </p:nvPr>
        </p:nvSpPr>
        <p:spPr>
          <a:xfrm>
            <a:off x="648746" y="1453836"/>
            <a:ext cx="7886700" cy="4351338"/>
          </a:xfrm>
        </p:spPr>
        <p:txBody>
          <a:bodyPr>
            <a:normAutofit fontScale="85000" lnSpcReduction="10000"/>
          </a:bodyPr>
          <a:lstStyle/>
          <a:p>
            <a:pPr marL="361950" indent="-361950">
              <a:lnSpc>
                <a:spcPct val="110000"/>
              </a:lnSpc>
            </a:pPr>
            <a:r>
              <a:rPr lang="en-US" sz="2800" b="0" i="0" u="none" strike="noStrike" baseline="0" dirty="0">
                <a:latin typeface="Arial" panose="020B0604020202020204" pitchFamily="34" charset="0"/>
              </a:rPr>
              <a:t>Conceptual design is also multilayered, reflecting the different levels of design described in Section 4.2. </a:t>
            </a:r>
          </a:p>
          <a:p>
            <a:pPr marL="361950" indent="-361950">
              <a:lnSpc>
                <a:spcPct val="110000"/>
              </a:lnSpc>
            </a:pPr>
            <a:r>
              <a:rPr lang="en-US" sz="2800" b="0" i="0" u="none" strike="noStrike" baseline="0" dirty="0">
                <a:latin typeface="Arial" panose="020B0604020202020204" pitchFamily="34" charset="0"/>
              </a:rPr>
              <a:t>Conceptual design concerns the strategy, scope and structure planes of Garrett’s elements of UX model. </a:t>
            </a:r>
          </a:p>
          <a:p>
            <a:pPr marL="361950" indent="-361950">
              <a:lnSpc>
                <a:spcPct val="110000"/>
              </a:lnSpc>
            </a:pPr>
            <a:r>
              <a:rPr lang="en-US" sz="2800" b="0" i="0" u="none" strike="noStrike" baseline="0" dirty="0">
                <a:latin typeface="Arial" panose="020B0604020202020204" pitchFamily="34" charset="0"/>
              </a:rPr>
              <a:t>Conceptual design concerns user needs (both removing pain and delivering gain), the objectives of the service or system, the requirements for content and functions that the service or system will have and the information architecture and interaction design.</a:t>
            </a:r>
          </a:p>
        </p:txBody>
      </p:sp>
    </p:spTree>
    <p:extLst>
      <p:ext uri="{BB962C8B-B14F-4D97-AF65-F5344CB8AC3E}">
        <p14:creationId xmlns:p14="http://schemas.microsoft.com/office/powerpoint/2010/main" val="18958786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417713"/>
            <a:ext cx="7886700" cy="1058864"/>
          </a:xfrm>
        </p:spPr>
        <p:txBody>
          <a:bodyPr/>
          <a:lstStyle/>
          <a:p>
            <a:r>
              <a:rPr lang="en-US" sz="3600" b="1" i="0" u="none" strike="noStrike" kern="1400" baseline="0" dirty="0">
                <a:latin typeface="Arial" panose="020B0604020202020204" pitchFamily="34" charset="0"/>
              </a:rPr>
              <a:t>Scenarios and conceptual design (1 of 3)</a:t>
            </a:r>
            <a:r>
              <a:rPr lang="en-US" sz="3600" b="0" i="0" u="none" strike="noStrike" kern="1400" baseline="0" dirty="0">
                <a:latin typeface="Arial" panose="020B0604020202020204" pitchFamily="34" charset="0"/>
              </a:rPr>
              <a:t> </a:t>
            </a:r>
          </a:p>
        </p:txBody>
      </p:sp>
      <p:sp>
        <p:nvSpPr>
          <p:cNvPr id="3" name="Text Placeholder 2"/>
          <p:cNvSpPr>
            <a:spLocks noGrp="1"/>
          </p:cNvSpPr>
          <p:nvPr>
            <p:ph type="body" idx="4294967295"/>
          </p:nvPr>
        </p:nvSpPr>
        <p:spPr>
          <a:xfrm>
            <a:off x="647491" y="1560733"/>
            <a:ext cx="7886700" cy="4542386"/>
          </a:xfrm>
        </p:spPr>
        <p:txBody>
          <a:bodyPr>
            <a:noAutofit/>
          </a:bodyPr>
          <a:lstStyle/>
          <a:p>
            <a:pPr marL="361950" indent="-361950"/>
            <a:r>
              <a:rPr lang="en-US" sz="2000" b="0" i="0" u="none" strike="noStrike" baseline="0" dirty="0">
                <a:latin typeface="Arial" panose="020B0604020202020204" pitchFamily="34" charset="0"/>
              </a:rPr>
              <a:t>In Chapter 3, we illustrated how scenarios can be used throughout the design process. </a:t>
            </a:r>
          </a:p>
          <a:p>
            <a:pPr marL="361950" indent="-361950"/>
            <a:r>
              <a:rPr lang="en-US" sz="2000" b="0" i="0" u="none" strike="noStrike" baseline="0" dirty="0">
                <a:latin typeface="Arial" panose="020B0604020202020204" pitchFamily="34" charset="0"/>
              </a:rPr>
              <a:t>Stories aid understanding and conceptual scenarios abstract from stories to provide generic activities. </a:t>
            </a:r>
          </a:p>
          <a:p>
            <a:pPr marL="361950" indent="-361950"/>
            <a:r>
              <a:rPr lang="en-US" sz="2000" b="0" i="0" u="none" strike="noStrike" baseline="0" dirty="0">
                <a:latin typeface="Arial" panose="020B0604020202020204" pitchFamily="34" charset="0"/>
              </a:rPr>
              <a:t>Fixing certain design constraints leads to concrete scenarios that may finish up as functional specifications expressed as use cases. </a:t>
            </a:r>
          </a:p>
          <a:p>
            <a:pPr marL="361950" indent="-361950"/>
            <a:r>
              <a:rPr lang="en-US" sz="2000" b="0" i="0" u="none" strike="noStrike" baseline="0" dirty="0">
                <a:latin typeface="Arial" panose="020B0604020202020204" pitchFamily="34" charset="0"/>
              </a:rPr>
              <a:t>A scenario corpus is developed that should be discussed and evaluated at design team sessions and with the participation of stakeholders. </a:t>
            </a:r>
          </a:p>
          <a:p>
            <a:pPr marL="361950" indent="-361950"/>
            <a:r>
              <a:rPr lang="en-US" sz="2000" b="0" i="0" u="none" strike="noStrike" baseline="0" dirty="0">
                <a:latin typeface="Arial" panose="020B0604020202020204" pitchFamily="34" charset="0"/>
              </a:rPr>
              <a:t>There are degrees of concreteness in scenarios. </a:t>
            </a:r>
          </a:p>
          <a:p>
            <a:pPr marL="361950" indent="-361950"/>
            <a:r>
              <a:rPr lang="en-US" sz="2000" b="0" i="0" u="none" strike="noStrike" baseline="0" dirty="0">
                <a:latin typeface="Arial" panose="020B0604020202020204" pitchFamily="34" charset="0"/>
              </a:rPr>
              <a:t>The most concrete forms are used to envision or evaluate specific interactions. </a:t>
            </a:r>
          </a:p>
        </p:txBody>
      </p:sp>
    </p:spTree>
    <p:extLst>
      <p:ext uri="{BB962C8B-B14F-4D97-AF65-F5344CB8AC3E}">
        <p14:creationId xmlns:p14="http://schemas.microsoft.com/office/powerpoint/2010/main" val="18175832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77258"/>
            <a:ext cx="7886700" cy="1325564"/>
          </a:xfrm>
        </p:spPr>
        <p:txBody>
          <a:bodyPr/>
          <a:lstStyle/>
          <a:p>
            <a:r>
              <a:rPr lang="en-US" sz="3600" b="1" kern="1400" dirty="0">
                <a:latin typeface="Arial" panose="020B0604020202020204" pitchFamily="34" charset="0"/>
              </a:rPr>
              <a:t>Scenarios and conceptual design (2 of 3)</a:t>
            </a:r>
            <a:r>
              <a:rPr lang="en-US" sz="3600" b="0" i="0" u="none" strike="noStrike" kern="1400" baseline="0" dirty="0">
                <a:latin typeface="Arial" panose="020B0604020202020204" pitchFamily="34" charset="0"/>
              </a:rPr>
              <a:t> </a:t>
            </a:r>
          </a:p>
        </p:txBody>
      </p:sp>
      <p:sp>
        <p:nvSpPr>
          <p:cNvPr id="3" name="Text Placeholder 2"/>
          <p:cNvSpPr>
            <a:spLocks noGrp="1"/>
          </p:cNvSpPr>
          <p:nvPr>
            <p:ph type="body" idx="4294967295"/>
          </p:nvPr>
        </p:nvSpPr>
        <p:spPr>
          <a:xfrm>
            <a:off x="648746" y="1576971"/>
            <a:ext cx="7886700" cy="4801603"/>
          </a:xfrm>
        </p:spPr>
        <p:txBody>
          <a:bodyPr>
            <a:noAutofit/>
          </a:bodyPr>
          <a:lstStyle/>
          <a:p>
            <a:pPr marL="361950" indent="-361950"/>
            <a:r>
              <a:rPr lang="en-US" sz="1800" b="0" i="0" u="none" strike="noStrike" baseline="0" dirty="0">
                <a:latin typeface="Arial" panose="020B0604020202020204" pitchFamily="34" charset="0"/>
              </a:rPr>
              <a:t>While they are superficially easy to construct, there are a number of ways in which scenarios can be made more effective:</a:t>
            </a:r>
          </a:p>
          <a:p>
            <a:pPr marL="361950" indent="-361950"/>
            <a:r>
              <a:rPr lang="en-US" sz="1800" b="0" i="0" u="none" strike="noStrike" baseline="0" dirty="0">
                <a:latin typeface="Arial" panose="020B0604020202020204" pitchFamily="34" charset="0"/>
              </a:rPr>
              <a:t>Complement the scenarios with some of the more visual envisioning techniques.</a:t>
            </a:r>
          </a:p>
          <a:p>
            <a:pPr marL="361950" indent="-361950"/>
            <a:r>
              <a:rPr lang="en-US" sz="1800" b="0" i="0" u="none" strike="noStrike" baseline="0" dirty="0">
                <a:latin typeface="Arial" panose="020B0604020202020204" pitchFamily="34" charset="0"/>
              </a:rPr>
              <a:t>In a large design team, include real data and materials so that people not directly involved can appreciate concrete details.</a:t>
            </a:r>
          </a:p>
          <a:p>
            <a:pPr marL="361950" indent="-361950"/>
            <a:r>
              <a:rPr lang="en-US" sz="1800" b="0" i="0" u="none" strike="noStrike" baseline="0" dirty="0">
                <a:latin typeface="Arial" panose="020B0604020202020204" pitchFamily="34" charset="0"/>
              </a:rPr>
              <a:t>Think hard about underlying assumptions.</a:t>
            </a:r>
          </a:p>
          <a:p>
            <a:pPr marL="361950" indent="-361950"/>
            <a:r>
              <a:rPr lang="en-US" sz="1800" b="0" i="0" u="none" strike="noStrike" baseline="0" dirty="0">
                <a:latin typeface="Arial" panose="020B0604020202020204" pitchFamily="34" charset="0"/>
              </a:rPr>
              <a:t>Include good characterization and develop a number of personas. If this is done well, members of the team start talking about the characters – ‘If you design it like that, what will happen when the grandmother tries to use it’?</a:t>
            </a:r>
          </a:p>
          <a:p>
            <a:pPr marL="361950" indent="-361950"/>
            <a:r>
              <a:rPr lang="en-US" sz="1800" b="0" i="0" u="none" strike="noStrike" baseline="0" dirty="0">
                <a:latin typeface="Arial" panose="020B0604020202020204" pitchFamily="34" charset="0"/>
              </a:rPr>
              <a:t>Provide a rich contextual background – this grounds design decisions in real life, forcing the designer to think about practicality and acceptability.</a:t>
            </a:r>
          </a:p>
          <a:p>
            <a:pPr marL="361950" indent="-361950"/>
            <a:r>
              <a:rPr lang="en-US" sz="1800" b="0" i="0" u="none" strike="noStrike" baseline="0" dirty="0">
                <a:latin typeface="Arial" panose="020B0604020202020204" pitchFamily="34" charset="0"/>
              </a:rPr>
              <a:t>Team members can write their own concrete version of a conceptual scenario that reflects their particular concerns. These can be brought together and overlaps removed.</a:t>
            </a:r>
          </a:p>
        </p:txBody>
      </p:sp>
    </p:spTree>
    <p:extLst>
      <p:ext uri="{BB962C8B-B14F-4D97-AF65-F5344CB8AC3E}">
        <p14:creationId xmlns:p14="http://schemas.microsoft.com/office/powerpoint/2010/main" val="1660310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92063"/>
            <a:ext cx="7886700" cy="1325563"/>
          </a:xfrm>
        </p:spPr>
        <p:txBody>
          <a:bodyPr/>
          <a:lstStyle/>
          <a:p>
            <a:r>
              <a:rPr lang="en-US" sz="3600" b="1" i="0" u="none" strike="noStrike" kern="1400" baseline="0" dirty="0">
                <a:latin typeface="Arial" panose="020B0604020202020204" pitchFamily="34" charset="0"/>
              </a:rPr>
              <a:t>Scenarios and conceptual design (3 of 3)</a:t>
            </a:r>
            <a:r>
              <a:rPr lang="en-US" sz="3600" b="0" i="0" u="none" strike="noStrike" kern="1400" baseline="0" dirty="0">
                <a:latin typeface="Arial" panose="020B0604020202020204" pitchFamily="34" charset="0"/>
              </a:rPr>
              <a:t> </a:t>
            </a:r>
          </a:p>
        </p:txBody>
      </p:sp>
      <p:sp>
        <p:nvSpPr>
          <p:cNvPr id="3" name="Text Placeholder 2"/>
          <p:cNvSpPr>
            <a:spLocks noGrp="1"/>
          </p:cNvSpPr>
          <p:nvPr>
            <p:ph type="body" idx="4294967295"/>
          </p:nvPr>
        </p:nvSpPr>
        <p:spPr>
          <a:xfrm>
            <a:off x="658794" y="1570635"/>
            <a:ext cx="7886700" cy="4562108"/>
          </a:xfrm>
        </p:spPr>
        <p:txBody>
          <a:bodyPr>
            <a:noAutofit/>
          </a:bodyPr>
          <a:lstStyle/>
          <a:p>
            <a:pPr marL="361950" indent="-361950"/>
            <a:r>
              <a:rPr lang="en-US" b="0" i="0" u="none" strike="noStrike" baseline="0" dirty="0">
                <a:latin typeface="Arial" panose="020B0604020202020204" pitchFamily="34" charset="0"/>
              </a:rPr>
              <a:t>The aim is to come up with a collection of scenarios that covers all the major uses and functionality of the service or product. </a:t>
            </a:r>
          </a:p>
          <a:p>
            <a:pPr marL="361950" indent="-361950"/>
            <a:r>
              <a:rPr lang="en-US" b="0" i="0" u="none" strike="noStrike" baseline="0" dirty="0">
                <a:latin typeface="Arial" panose="020B0604020202020204" pitchFamily="34" charset="0"/>
              </a:rPr>
              <a:t>It would be impossible to write scenarios for all possible variations in use but those produced should cover the following:</a:t>
            </a:r>
          </a:p>
          <a:p>
            <a:pPr marL="793750" lvl="1" indent="-422275">
              <a:buFont typeface="Arial" panose="020B0604020202020204" pitchFamily="34" charset="0"/>
              <a:buChar char="‒"/>
            </a:pPr>
            <a:r>
              <a:rPr lang="en-US" sz="2000" b="0" i="0" u="none" strike="noStrike" baseline="0" dirty="0">
                <a:latin typeface="Arial" panose="020B0604020202020204" pitchFamily="34" charset="0"/>
              </a:rPr>
              <a:t>Interactions that are typical of a number of similar use situations</a:t>
            </a:r>
          </a:p>
          <a:p>
            <a:pPr marL="793750" lvl="1" indent="-422275">
              <a:buFont typeface="Arial" panose="020B0604020202020204" pitchFamily="34" charset="0"/>
              <a:buChar char="‒"/>
            </a:pPr>
            <a:r>
              <a:rPr lang="en-US" sz="2000" b="0" i="0" u="none" strike="noStrike" baseline="0" dirty="0">
                <a:latin typeface="Arial" panose="020B0604020202020204" pitchFamily="34" charset="0"/>
              </a:rPr>
              <a:t>Design issues that are particularly important for the focus of the project</a:t>
            </a:r>
          </a:p>
          <a:p>
            <a:pPr marL="793750" lvl="1" indent="-422275">
              <a:buFont typeface="Arial" panose="020B0604020202020204" pitchFamily="34" charset="0"/>
              <a:buChar char="‒"/>
            </a:pPr>
            <a:r>
              <a:rPr lang="en-US" sz="2000" b="0" i="0" u="none" strike="noStrike" baseline="0" dirty="0">
                <a:latin typeface="Arial" panose="020B0604020202020204" pitchFamily="34" charset="0"/>
              </a:rPr>
              <a:t>Areas where requirements are unclear</a:t>
            </a:r>
          </a:p>
          <a:p>
            <a:pPr marL="793750" lvl="1" indent="-422275">
              <a:buFont typeface="Arial" panose="020B0604020202020204" pitchFamily="34" charset="0"/>
              <a:buChar char="‒"/>
            </a:pPr>
            <a:r>
              <a:rPr lang="en-US" sz="2000" b="0" i="0" u="none" strike="noStrike" baseline="0" dirty="0">
                <a:latin typeface="Arial" panose="020B0604020202020204" pitchFamily="34" charset="0"/>
              </a:rPr>
              <a:t>Any aspects that are safety-critical.</a:t>
            </a:r>
          </a:p>
        </p:txBody>
      </p:sp>
    </p:spTree>
    <p:extLst>
      <p:ext uri="{BB962C8B-B14F-4D97-AF65-F5344CB8AC3E}">
        <p14:creationId xmlns:p14="http://schemas.microsoft.com/office/powerpoint/2010/main" val="902650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86786"/>
            <a:ext cx="7886700" cy="1325563"/>
          </a:xfrm>
        </p:spPr>
        <p:txBody>
          <a:bodyPr/>
          <a:lstStyle/>
          <a:p>
            <a:r>
              <a:rPr lang="en-US" sz="3600" b="1" i="0" u="none" strike="noStrike" kern="1400" baseline="0" dirty="0">
                <a:latin typeface="Arial" panose="020B0604020202020204" pitchFamily="34" charset="0"/>
              </a:rPr>
              <a:t>After studying this chapter you should be able to:</a:t>
            </a:r>
          </a:p>
        </p:txBody>
      </p:sp>
      <p:sp>
        <p:nvSpPr>
          <p:cNvPr id="3" name="Text Placeholder 2"/>
          <p:cNvSpPr>
            <a:spLocks noGrp="1"/>
          </p:cNvSpPr>
          <p:nvPr>
            <p:ph type="body" idx="4294967295"/>
          </p:nvPr>
        </p:nvSpPr>
        <p:spPr>
          <a:xfrm>
            <a:off x="647700" y="1568954"/>
            <a:ext cx="7886700" cy="4525683"/>
          </a:xfrm>
        </p:spPr>
        <p:txBody>
          <a:bodyPr>
            <a:normAutofit fontScale="92500" lnSpcReduction="10000"/>
          </a:bodyPr>
          <a:lstStyle/>
          <a:p>
            <a:pPr marL="361950" indent="-361950"/>
            <a:r>
              <a:rPr lang="en-US" sz="2800" b="0" i="0" u="none" strike="noStrike" baseline="0" dirty="0">
                <a:latin typeface="Arial" panose="020B0604020202020204" pitchFamily="34" charset="0"/>
              </a:rPr>
              <a:t>Understand the nature of conceptual and physical design.</a:t>
            </a:r>
          </a:p>
          <a:p>
            <a:pPr marL="361950" indent="-361950"/>
            <a:r>
              <a:rPr lang="en-US" sz="2800" b="0" i="0" u="none" strike="noStrike" baseline="0" dirty="0">
                <a:latin typeface="Arial" panose="020B0604020202020204" pitchFamily="34" charset="0"/>
              </a:rPr>
              <a:t>Understand how metaphor works in design.</a:t>
            </a:r>
          </a:p>
          <a:p>
            <a:pPr marL="361950" indent="-361950"/>
            <a:r>
              <a:rPr lang="en-US" sz="2800" b="0" i="0" u="none" strike="noStrike" baseline="0" dirty="0">
                <a:latin typeface="Arial" panose="020B0604020202020204" pitchFamily="34" charset="0"/>
              </a:rPr>
              <a:t>Undertake an object–action analysis to inform design and to produce a conceptual model of a new system.</a:t>
            </a:r>
          </a:p>
          <a:p>
            <a:pPr marL="361950" indent="-361950"/>
            <a:r>
              <a:rPr lang="en-US" sz="2800" b="0" i="0" u="none" strike="noStrike" baseline="0" dirty="0">
                <a:latin typeface="Arial" panose="020B0604020202020204" pitchFamily="34" charset="0"/>
              </a:rPr>
              <a:t>Describe how the system will look and behave through specifying the design language and interaction patterns.</a:t>
            </a:r>
          </a:p>
          <a:p>
            <a:pPr marL="361950" indent="-361950"/>
            <a:r>
              <a:rPr lang="en-US" sz="2800" b="0" i="0" u="none" strike="noStrike" baseline="0" dirty="0">
                <a:latin typeface="Arial" panose="020B0604020202020204" pitchFamily="34" charset="0"/>
              </a:rPr>
              <a:t>Specify a design in a form that can be implemented by programmers using use cases.</a:t>
            </a:r>
          </a:p>
        </p:txBody>
      </p:sp>
    </p:spTree>
    <p:extLst>
      <p:ext uri="{BB962C8B-B14F-4D97-AF65-F5344CB8AC3E}">
        <p14:creationId xmlns:p14="http://schemas.microsoft.com/office/powerpoint/2010/main" val="20900843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22270"/>
            <a:ext cx="7886700" cy="717534"/>
          </a:xfrm>
        </p:spPr>
        <p:txBody>
          <a:bodyPr/>
          <a:lstStyle/>
          <a:p>
            <a:r>
              <a:rPr lang="en-US" sz="3600" b="1" i="0" u="none" strike="noStrike" kern="1400" baseline="0" dirty="0">
                <a:latin typeface="Arial" panose="020B0604020202020204" pitchFamily="34" charset="0"/>
              </a:rPr>
              <a:t>Object</a:t>
            </a:r>
            <a:r>
              <a:rPr lang="en-US" sz="3600" b="1" dirty="0">
                <a:latin typeface="Arial" panose="020B0604020202020204" pitchFamily="34" charset="0"/>
              </a:rPr>
              <a:t>–</a:t>
            </a:r>
            <a:r>
              <a:rPr lang="en-US" sz="3600" b="1" i="0" u="none" strike="noStrike" kern="1400" baseline="0" dirty="0">
                <a:latin typeface="Arial" panose="020B0604020202020204" pitchFamily="34" charset="0"/>
              </a:rPr>
              <a:t>action analysis</a:t>
            </a:r>
          </a:p>
        </p:txBody>
      </p:sp>
      <p:sp>
        <p:nvSpPr>
          <p:cNvPr id="3" name="Text Placeholder 2"/>
          <p:cNvSpPr>
            <a:spLocks noGrp="1"/>
          </p:cNvSpPr>
          <p:nvPr>
            <p:ph type="body" idx="4294967295"/>
          </p:nvPr>
        </p:nvSpPr>
        <p:spPr>
          <a:xfrm>
            <a:off x="648746" y="1443264"/>
            <a:ext cx="7886700" cy="4585223"/>
          </a:xfrm>
        </p:spPr>
        <p:txBody>
          <a:bodyPr/>
          <a:lstStyle/>
          <a:p>
            <a:pPr marL="361950" indent="-361950"/>
            <a:r>
              <a:rPr lang="en-US" sz="2800" b="0" i="0" u="none" strike="noStrike" baseline="0" dirty="0">
                <a:latin typeface="Arial" panose="020B0604020202020204" pitchFamily="34" charset="0"/>
              </a:rPr>
              <a:t>A good way of doing conceptual design is to undertake an object–action analysis of the scenario corpus. </a:t>
            </a:r>
          </a:p>
          <a:p>
            <a:pPr marL="361950" indent="-361950"/>
            <a:r>
              <a:rPr lang="en-US" sz="2800" b="0" i="0" u="none" strike="noStrike" baseline="0" dirty="0">
                <a:latin typeface="Arial" panose="020B0604020202020204" pitchFamily="34" charset="0"/>
              </a:rPr>
              <a:t>For each of the scenarios in the corpus, the analyst works through the scenario descriptions, identifying the various objects that are mentioned and the various actions that are performed. </a:t>
            </a:r>
          </a:p>
          <a:p>
            <a:pPr marL="361950" indent="-361950"/>
            <a:r>
              <a:rPr lang="en-US" sz="2800" b="0" i="0" u="none" strike="noStrike" baseline="0" dirty="0">
                <a:latin typeface="Arial" panose="020B0604020202020204" pitchFamily="34" charset="0"/>
              </a:rPr>
              <a:t>Objects are often indicated by nouns or noun phrases and activities and actions by verbs.</a:t>
            </a:r>
          </a:p>
        </p:txBody>
      </p:sp>
    </p:spTree>
    <p:extLst>
      <p:ext uri="{BB962C8B-B14F-4D97-AF65-F5344CB8AC3E}">
        <p14:creationId xmlns:p14="http://schemas.microsoft.com/office/powerpoint/2010/main" val="10194122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02174"/>
            <a:ext cx="7886700" cy="757726"/>
          </a:xfrm>
        </p:spPr>
        <p:txBody>
          <a:bodyPr/>
          <a:lstStyle/>
          <a:p>
            <a:r>
              <a:rPr lang="en-US" sz="3600" b="1" i="0" u="none" strike="noStrike" kern="1400" baseline="0" dirty="0">
                <a:latin typeface="Arial" panose="020B0604020202020204" pitchFamily="34" charset="0"/>
              </a:rPr>
              <a:t>Challenge 9.4</a:t>
            </a:r>
          </a:p>
        </p:txBody>
      </p:sp>
      <p:sp>
        <p:nvSpPr>
          <p:cNvPr id="3" name="Text Placeholder 2"/>
          <p:cNvSpPr>
            <a:spLocks noGrp="1"/>
          </p:cNvSpPr>
          <p:nvPr>
            <p:ph type="body" idx="4294967295"/>
          </p:nvPr>
        </p:nvSpPr>
        <p:spPr>
          <a:xfrm>
            <a:off x="658794" y="1466903"/>
            <a:ext cx="7886700" cy="4716462"/>
          </a:xfrm>
        </p:spPr>
        <p:txBody>
          <a:bodyPr>
            <a:noAutofit/>
          </a:bodyPr>
          <a:lstStyle/>
          <a:p>
            <a:pPr marL="361950" indent="-361950"/>
            <a:r>
              <a:rPr lang="en-US" sz="1600" b="0" i="0" u="none" strike="noStrike" baseline="0" dirty="0">
                <a:latin typeface="Arial" panose="020B0604020202020204" pitchFamily="34" charset="0"/>
              </a:rPr>
              <a:t>Look through the following paragraph from a scenario about services for the Edinburgh Festival. Ignoring common verbs such as ‘was’, ‘is’, etc. and ignoring duplicates, list the main nouns and verbs and hence the main objects and actions.</a:t>
            </a:r>
          </a:p>
          <a:p>
            <a:pPr marL="361950" indent="-361950"/>
            <a:r>
              <a:rPr lang="en-US" sz="1600" b="0" i="0" u="none" strike="noStrike" baseline="0" dirty="0">
                <a:latin typeface="Arial" panose="020B0604020202020204" pitchFamily="34" charset="0"/>
              </a:rPr>
              <a:t>The Edinburgh Festival is a large arts festival that takes place in the city for three weeks in August. It consists of two arts festivals – the Edinburgh International Festival and the Edinburgh Festival Fringe – a book festival, a film festival, a jazz festival and a variety of related events. The International Festival is the original, and up until the mid-1980s was the bigger of the two. This is the official festival, which features prestigious performers from around the world, world-class orchestras, composers, ballet troupes, etc. The Fringe, on the other hand, started as an unofficial adjunct to the festival, traditionally more informal and adventurous. It featured new theatres like the Traverse, or the work of artistic mavericks like Demarco. Gradually over the years, it has become larger than the official International Festival. In total, the Edinburgh Festival consists of some 1200 distinct events that take place at 150 different venues spread throughout the city.</a:t>
            </a:r>
          </a:p>
        </p:txBody>
      </p:sp>
    </p:spTree>
    <p:extLst>
      <p:ext uri="{BB962C8B-B14F-4D97-AF65-F5344CB8AC3E}">
        <p14:creationId xmlns:p14="http://schemas.microsoft.com/office/powerpoint/2010/main" val="6366121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92125"/>
            <a:ext cx="7886700" cy="777824"/>
          </a:xfrm>
        </p:spPr>
        <p:txBody>
          <a:bodyPr/>
          <a:lstStyle/>
          <a:p>
            <a:r>
              <a:rPr lang="en-US" sz="3600" b="1" i="0" u="none" strike="noStrike" kern="1400" baseline="0" dirty="0">
                <a:latin typeface="Arial" panose="020B0604020202020204" pitchFamily="34" charset="0"/>
              </a:rPr>
              <a:t>Scenario corpus</a:t>
            </a:r>
          </a:p>
        </p:txBody>
      </p:sp>
      <p:sp>
        <p:nvSpPr>
          <p:cNvPr id="3" name="Text Placeholder 2"/>
          <p:cNvSpPr>
            <a:spLocks noGrp="1"/>
          </p:cNvSpPr>
          <p:nvPr>
            <p:ph type="body" idx="4294967295"/>
          </p:nvPr>
        </p:nvSpPr>
        <p:spPr>
          <a:xfrm>
            <a:off x="658794" y="1436762"/>
            <a:ext cx="7886700" cy="4351338"/>
          </a:xfrm>
        </p:spPr>
        <p:txBody>
          <a:bodyPr>
            <a:noAutofit/>
          </a:bodyPr>
          <a:lstStyle/>
          <a:p>
            <a:pPr marL="358775" indent="-358775"/>
            <a:r>
              <a:rPr lang="en-US" b="0" i="0" u="none" strike="noStrike" baseline="0" dirty="0">
                <a:latin typeface="Arial" panose="020B0604020202020204" pitchFamily="34" charset="0"/>
              </a:rPr>
              <a:t>Working with a corpus of scenarios in this way requires four stages:</a:t>
            </a:r>
          </a:p>
          <a:p>
            <a:pPr marL="800100" lvl="1" indent="-434975">
              <a:buFont typeface="Arial" panose="020B0604020202020204" pitchFamily="34" charset="0"/>
              <a:buChar char="‒"/>
            </a:pPr>
            <a:r>
              <a:rPr lang="en-US" sz="2000" b="0" i="0" u="none" strike="noStrike" baseline="0" dirty="0">
                <a:latin typeface="Arial" panose="020B0604020202020204" pitchFamily="34" charset="0"/>
              </a:rPr>
              <a:t>Analyse the individual scenarios, distinguishing between specific actions and more general, higher-level activities.</a:t>
            </a:r>
          </a:p>
          <a:p>
            <a:pPr marL="800100" lvl="1" indent="-434975">
              <a:buFont typeface="Arial" panose="020B0604020202020204" pitchFamily="34" charset="0"/>
              <a:buChar char="‒"/>
            </a:pPr>
            <a:r>
              <a:rPr lang="en-US" sz="2000" b="0" i="0" u="none" strike="noStrike" baseline="0" dirty="0">
                <a:latin typeface="Arial" panose="020B0604020202020204" pitchFamily="34" charset="0"/>
              </a:rPr>
              <a:t>Summarize objects and actions from each scenario, merging similar or identical actions where necessary.</a:t>
            </a:r>
          </a:p>
          <a:p>
            <a:pPr marL="800100" lvl="1" indent="-434975">
              <a:buFont typeface="Arial" panose="020B0604020202020204" pitchFamily="34" charset="0"/>
              <a:buChar char="‒"/>
            </a:pPr>
            <a:r>
              <a:rPr lang="en-US" sz="2000" b="0" i="0" u="none" strike="noStrike" baseline="0" dirty="0">
                <a:latin typeface="Arial" panose="020B0604020202020204" pitchFamily="34" charset="0"/>
              </a:rPr>
              <a:t>Bring together the analyses from the individual scenarios, collating them into summarized objects, actions and more generic activities.</a:t>
            </a:r>
          </a:p>
          <a:p>
            <a:pPr marL="800100" lvl="1" indent="-434975">
              <a:buFont typeface="Arial" panose="020B0604020202020204" pitchFamily="34" charset="0"/>
              <a:buChar char="‒"/>
            </a:pPr>
            <a:r>
              <a:rPr lang="en-US" sz="2000" b="0" i="0" u="none" strike="noStrike" baseline="0" dirty="0">
                <a:latin typeface="Arial" panose="020B0604020202020204" pitchFamily="34" charset="0"/>
              </a:rPr>
              <a:t>Merge actions and objects where they are identical and give them a single name.</a:t>
            </a:r>
          </a:p>
        </p:txBody>
      </p:sp>
    </p:spTree>
    <p:extLst>
      <p:ext uri="{BB962C8B-B14F-4D97-AF65-F5344CB8AC3E}">
        <p14:creationId xmlns:p14="http://schemas.microsoft.com/office/powerpoint/2010/main" val="7770437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88925"/>
            <a:ext cx="7886700" cy="1325563"/>
          </a:xfrm>
        </p:spPr>
        <p:txBody>
          <a:bodyPr/>
          <a:lstStyle/>
          <a:p>
            <a:r>
              <a:rPr lang="en-US" sz="3600" b="1" i="0" u="none" strike="noStrike" kern="1400" baseline="0" dirty="0">
                <a:latin typeface="Arial" panose="020B0604020202020204" pitchFamily="34" charset="0"/>
              </a:rPr>
              <a:t>Objects and actions in a music player example</a:t>
            </a:r>
          </a:p>
        </p:txBody>
      </p:sp>
      <p:sp>
        <p:nvSpPr>
          <p:cNvPr id="3" name="Text Placeholder 2"/>
          <p:cNvSpPr>
            <a:spLocks noGrp="1"/>
          </p:cNvSpPr>
          <p:nvPr>
            <p:ph type="body" idx="4294967295"/>
          </p:nvPr>
        </p:nvSpPr>
        <p:spPr>
          <a:xfrm>
            <a:off x="657225" y="1466903"/>
            <a:ext cx="7886700" cy="4351338"/>
          </a:xfrm>
        </p:spPr>
        <p:txBody>
          <a:bodyPr>
            <a:normAutofit/>
          </a:bodyPr>
          <a:lstStyle/>
          <a:p>
            <a:pPr marL="350838" indent="-350838"/>
            <a:r>
              <a:rPr lang="en-US" sz="1600" b="0" i="0" u="none" strike="noStrike" baseline="0" dirty="0">
                <a:latin typeface="Arial" panose="020B0604020202020204" pitchFamily="34" charset="0"/>
              </a:rPr>
              <a:t>Scenario: </a:t>
            </a:r>
          </a:p>
          <a:p>
            <a:pPr marL="798513" lvl="1" indent="-428625">
              <a:buFont typeface="Arial" panose="020B0604020202020204" pitchFamily="34" charset="0"/>
              <a:buChar char="‒"/>
            </a:pPr>
            <a:r>
              <a:rPr lang="en-US" sz="1400" b="0" i="0" u="none" strike="noStrike" baseline="0" dirty="0">
                <a:latin typeface="Arial" panose="020B0604020202020204" pitchFamily="34" charset="0"/>
              </a:rPr>
              <a:t>P1. Anne is a freelance arts journalist who works mainly from home. She’s writing a piece for a national newspaper about singer-songwriters and is irritated to find she can’t remember the lyrics of a particular well-known song she wants to quote in her article. She knows the name of the singer and the song title, but beyond that, her memory is failing her.</a:t>
            </a:r>
          </a:p>
          <a:p>
            <a:pPr marL="798513" lvl="1" indent="-428625">
              <a:buFont typeface="Arial" panose="020B0604020202020204" pitchFamily="34" charset="0"/>
              <a:buChar char="‒"/>
            </a:pPr>
            <a:r>
              <a:rPr lang="en-US" sz="1400" b="0" i="0" u="none" strike="noStrike" baseline="0" dirty="0">
                <a:latin typeface="Arial" panose="020B0604020202020204" pitchFamily="34" charset="0"/>
              </a:rPr>
              <a:t>P2. She leaves her desk, hoping a break and a cup of coffee will dispel the block. While in the kitchen, she realizes that the music player can help her out. She remembers she has downloaded the song she needs at some time in the past two months or so and knows it’s still in the music player’s storage area.</a:t>
            </a:r>
          </a:p>
          <a:p>
            <a:pPr marL="798513" lvl="1" indent="-428625">
              <a:buFont typeface="Arial" panose="020B0604020202020204" pitchFamily="34" charset="0"/>
              <a:buChar char="‒"/>
            </a:pPr>
            <a:r>
              <a:rPr lang="en-US" sz="1400" b="0" i="0" u="none" strike="noStrike" baseline="0" dirty="0">
                <a:latin typeface="Arial" panose="020B0604020202020204" pitchFamily="34" charset="0"/>
              </a:rPr>
              <a:t>P3. She selects the ‘play’ function to where she can see ‘music search’. She selects this and the interface comes up, asking her to enter some search details. She can search by entering an artist name, track title or music genre – these are all elements of the music’s metadata which the player can recognize. She is about to enter the artist’s name but realizes she has stored several of this singer’s tracks, so she enters the track name instead.</a:t>
            </a:r>
          </a:p>
          <a:p>
            <a:pPr marL="798513" lvl="1" indent="-428625">
              <a:buFont typeface="Arial" panose="020B0604020202020204" pitchFamily="34" charset="0"/>
              <a:buChar char="‒"/>
            </a:pPr>
            <a:r>
              <a:rPr lang="en-US" sz="1400" b="0" i="0" u="none" strike="noStrike" baseline="0" dirty="0">
                <a:latin typeface="Arial" panose="020B0604020202020204" pitchFamily="34" charset="0"/>
              </a:rPr>
              <a:t>P4. The player quickly finds the track and asks her if she wants to play it now. She does and selects this option by touching the screen. The music player controller appears on the screen, with the selected track already loaded and ready to play.</a:t>
            </a:r>
          </a:p>
        </p:txBody>
      </p:sp>
    </p:spTree>
    <p:extLst>
      <p:ext uri="{BB962C8B-B14F-4D97-AF65-F5344CB8AC3E}">
        <p14:creationId xmlns:p14="http://schemas.microsoft.com/office/powerpoint/2010/main" val="9265177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02174"/>
            <a:ext cx="7886700" cy="757726"/>
          </a:xfrm>
        </p:spPr>
        <p:txBody>
          <a:bodyPr/>
          <a:lstStyle/>
          <a:p>
            <a:r>
              <a:rPr lang="en-US" sz="3600" b="1" i="0" u="none" strike="noStrike" kern="1400" baseline="0" dirty="0">
                <a:latin typeface="Arial" panose="020B0604020202020204" pitchFamily="34" charset="0"/>
              </a:rPr>
              <a:t>Analysis (1 of 2)</a:t>
            </a:r>
          </a:p>
        </p:txBody>
      </p:sp>
      <p:sp>
        <p:nvSpPr>
          <p:cNvPr id="3" name="Text Placeholder 2"/>
          <p:cNvSpPr>
            <a:spLocks noGrp="1"/>
          </p:cNvSpPr>
          <p:nvPr>
            <p:ph type="body" idx="4294967295"/>
          </p:nvPr>
        </p:nvSpPr>
        <p:spPr>
          <a:xfrm>
            <a:off x="658794" y="1456855"/>
            <a:ext cx="7886700" cy="4351338"/>
          </a:xfrm>
        </p:spPr>
        <p:txBody>
          <a:bodyPr>
            <a:noAutofit/>
          </a:bodyPr>
          <a:lstStyle/>
          <a:p>
            <a:pPr marL="361950" indent="-361950"/>
            <a:r>
              <a:rPr lang="en-US" sz="1600" b="0" i="0" u="none" strike="noStrike" baseline="0" dirty="0">
                <a:latin typeface="Arial" panose="020B0604020202020204" pitchFamily="34" charset="0"/>
              </a:rPr>
              <a:t>In the analysis, activities are shown in the far left column referencing the paragraph number. Where these appeared to be made up of a sequence of individual sub-activities, these are identified in column 2. </a:t>
            </a:r>
          </a:p>
          <a:p>
            <a:pPr marL="361950" indent="-361950"/>
            <a:r>
              <a:rPr lang="en-US" sz="1600" b="0" i="0" u="none" strike="noStrike" baseline="0" dirty="0">
                <a:latin typeface="Arial" panose="020B0604020202020204" pitchFamily="34" charset="0"/>
              </a:rPr>
              <a:t>Actions and objects derived from these appear in columns 3 and 4. </a:t>
            </a:r>
          </a:p>
          <a:p>
            <a:pPr marL="361950" indent="-361950"/>
            <a:r>
              <a:rPr lang="en-US" sz="1600" b="0" i="0" u="none" strike="noStrike" baseline="0" dirty="0">
                <a:latin typeface="Arial" panose="020B0604020202020204" pitchFamily="34" charset="0"/>
              </a:rPr>
              <a:t>Comments are included in column 5. </a:t>
            </a:r>
          </a:p>
          <a:p>
            <a:pPr marL="361950" indent="-361950"/>
            <a:r>
              <a:rPr lang="en-US" sz="1600" b="0" i="0" u="none" strike="noStrike" baseline="0" dirty="0">
                <a:latin typeface="Arial" panose="020B0604020202020204" pitchFamily="34" charset="0"/>
              </a:rPr>
              <a:t>Note that this is only a fraction of the analysis of the music player scenario analysis used here to illustrate the idea.</a:t>
            </a:r>
          </a:p>
          <a:p>
            <a:pPr marL="361950" indent="-361950"/>
            <a:r>
              <a:rPr lang="en-US" sz="1600" b="0" i="0" u="none" strike="noStrike" baseline="0" dirty="0">
                <a:latin typeface="Arial" panose="020B0604020202020204" pitchFamily="34" charset="0"/>
              </a:rPr>
              <a:t>A tally of the number of occurrences of each action (column 1) and object (column 2) is kept. </a:t>
            </a:r>
          </a:p>
          <a:p>
            <a:pPr marL="361950" indent="-361950"/>
            <a:r>
              <a:rPr lang="en-US" sz="1600" b="0" i="0" u="none" strike="noStrike" baseline="0" dirty="0">
                <a:latin typeface="Arial" panose="020B0604020202020204" pitchFamily="34" charset="0"/>
              </a:rPr>
              <a:t>Various notations are used to indicate questions, slightly different views or uses of the terms and so on. </a:t>
            </a:r>
          </a:p>
          <a:p>
            <a:pPr marL="361950" indent="-361950"/>
            <a:r>
              <a:rPr lang="en-US" sz="1600" b="0" i="0" u="none" strike="noStrike" baseline="0" dirty="0">
                <a:latin typeface="Arial" panose="020B0604020202020204" pitchFamily="34" charset="0"/>
              </a:rPr>
              <a:t>The aim of this analysis is to understand the objects and actions in a domain. </a:t>
            </a:r>
          </a:p>
          <a:p>
            <a:pPr marL="361950" indent="-361950"/>
            <a:r>
              <a:rPr lang="en-US" sz="1600" b="0" i="0" u="none" strike="noStrike" baseline="0" dirty="0">
                <a:latin typeface="Arial" panose="020B0604020202020204" pitchFamily="34" charset="0"/>
              </a:rPr>
              <a:t>It is vital to note that there is no definitive or ‘right’ answer here. </a:t>
            </a:r>
          </a:p>
          <a:p>
            <a:pPr marL="361950" indent="-361950"/>
            <a:r>
              <a:rPr lang="en-US" sz="1600" b="0" i="0" u="none" strike="noStrike" baseline="0" dirty="0">
                <a:latin typeface="Arial" panose="020B0604020202020204" pitchFamily="34" charset="0"/>
              </a:rPr>
              <a:t>The object–action analysis is just another way of exploring the design space.</a:t>
            </a:r>
          </a:p>
        </p:txBody>
      </p:sp>
    </p:spTree>
    <p:extLst>
      <p:ext uri="{BB962C8B-B14F-4D97-AF65-F5344CB8AC3E}">
        <p14:creationId xmlns:p14="http://schemas.microsoft.com/office/powerpoint/2010/main" val="5799838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02174"/>
            <a:ext cx="7886700" cy="757726"/>
          </a:xfrm>
        </p:spPr>
        <p:txBody>
          <a:bodyPr/>
          <a:lstStyle/>
          <a:p>
            <a:r>
              <a:rPr lang="en-US" sz="3600" b="1" i="0" u="none" strike="noStrike" kern="1400" baseline="0" dirty="0">
                <a:latin typeface="Arial" panose="020B0604020202020204" pitchFamily="34" charset="0"/>
              </a:rPr>
              <a:t>Analysis (2 of 2)</a:t>
            </a:r>
          </a:p>
        </p:txBody>
      </p:sp>
      <p:sp>
        <p:nvSpPr>
          <p:cNvPr id="3" name="Text Placeholder 2"/>
          <p:cNvSpPr>
            <a:spLocks noGrp="1"/>
          </p:cNvSpPr>
          <p:nvPr>
            <p:ph type="body" idx="4294967295"/>
          </p:nvPr>
        </p:nvSpPr>
        <p:spPr>
          <a:xfrm>
            <a:off x="658794" y="1466906"/>
            <a:ext cx="7886700" cy="4351338"/>
          </a:xfrm>
        </p:spPr>
        <p:txBody>
          <a:bodyPr>
            <a:noAutofit/>
          </a:bodyPr>
          <a:lstStyle/>
          <a:p>
            <a:pPr marL="361950" indent="-361950"/>
            <a:r>
              <a:rPr lang="en-US" sz="1800" b="0" i="0" u="none" strike="noStrike" baseline="0" dirty="0">
                <a:latin typeface="Arial" panose="020B0604020202020204" pitchFamily="34" charset="0"/>
              </a:rPr>
              <a:t>Actions that could be thought of as generically similar can now be grouped together, prior to the final distillation stage. </a:t>
            </a:r>
          </a:p>
          <a:p>
            <a:pPr marL="361950" indent="-361950"/>
            <a:r>
              <a:rPr lang="en-US" sz="1800" b="0" i="0" u="none" strike="noStrike" baseline="0" dirty="0">
                <a:latin typeface="Arial" panose="020B0604020202020204" pitchFamily="34" charset="0"/>
              </a:rPr>
              <a:t>This requires careful attention to avoid mistakenly merging together slightly different actions. </a:t>
            </a:r>
          </a:p>
          <a:p>
            <a:pPr marL="361950" indent="-361950"/>
            <a:r>
              <a:rPr lang="en-US" sz="1800" b="0" i="0" u="none" strike="noStrike" baseline="0" dirty="0">
                <a:latin typeface="Arial" panose="020B0604020202020204" pitchFamily="34" charset="0"/>
              </a:rPr>
              <a:t>The guiding principle is to look for conceptual or functional parallels amongst the actions, indicating likely candidates for grouping. </a:t>
            </a:r>
          </a:p>
          <a:p>
            <a:pPr marL="361950" indent="-361950"/>
            <a:r>
              <a:rPr lang="en-US" sz="1800" b="0" i="0" u="none" strike="noStrike" baseline="0" dirty="0">
                <a:latin typeface="Arial" panose="020B0604020202020204" pitchFamily="34" charset="0"/>
              </a:rPr>
              <a:t>The table is annotated with comments, documenting the criteria applied in making the groupings. </a:t>
            </a:r>
          </a:p>
          <a:p>
            <a:pPr marL="361950" indent="-361950"/>
            <a:r>
              <a:rPr lang="en-US" sz="1800" b="0" i="0" u="none" strike="noStrike" baseline="0" dirty="0">
                <a:latin typeface="Arial" panose="020B0604020202020204" pitchFamily="34" charset="0"/>
              </a:rPr>
              <a:t>Here, each grouping of actions is merged and given a single name. </a:t>
            </a:r>
          </a:p>
          <a:p>
            <a:pPr marL="361950" indent="-361950"/>
            <a:r>
              <a:rPr lang="en-US" sz="1800" b="0" i="0" u="none" strike="noStrike" baseline="0" dirty="0">
                <a:latin typeface="Arial" panose="020B0604020202020204" pitchFamily="34" charset="0"/>
              </a:rPr>
              <a:t>In each case, this is the generic term that will be used from this point on. </a:t>
            </a:r>
          </a:p>
          <a:p>
            <a:pPr marL="361950" indent="-361950"/>
            <a:r>
              <a:rPr lang="en-US" sz="1800" b="0" i="0" u="none" strike="noStrike" baseline="0" dirty="0">
                <a:latin typeface="Arial" panose="020B0604020202020204" pitchFamily="34" charset="0"/>
              </a:rPr>
              <a:t>Table 9.4 illustrates this process with the actions of ‘select’ and ‘choose’.</a:t>
            </a:r>
          </a:p>
        </p:txBody>
      </p:sp>
    </p:spTree>
    <p:extLst>
      <p:ext uri="{BB962C8B-B14F-4D97-AF65-F5344CB8AC3E}">
        <p14:creationId xmlns:p14="http://schemas.microsoft.com/office/powerpoint/2010/main" val="3609318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90277"/>
            <a:ext cx="7886700" cy="757726"/>
          </a:xfrm>
        </p:spPr>
        <p:txBody>
          <a:bodyPr/>
          <a:lstStyle/>
          <a:p>
            <a:r>
              <a:rPr lang="en-US" sz="3600" i="0" u="none" strike="noStrike" kern="1400" baseline="0" dirty="0">
                <a:latin typeface="Arial" panose="020B0604020202020204" pitchFamily="34" charset="0"/>
              </a:rPr>
              <a:t>Object/action analysis</a:t>
            </a:r>
          </a:p>
        </p:txBody>
      </p:sp>
      <p:pic>
        <p:nvPicPr>
          <p:cNvPr id="4" name="Picture 3"/>
          <p:cNvPicPr>
            <a:picLocks noChangeAspect="1"/>
          </p:cNvPicPr>
          <p:nvPr/>
        </p:nvPicPr>
        <p:blipFill>
          <a:blip r:embed="rId3"/>
          <a:stretch>
            <a:fillRect/>
          </a:stretch>
        </p:blipFill>
        <p:spPr>
          <a:xfrm>
            <a:off x="628650" y="2300288"/>
            <a:ext cx="7839075" cy="3057525"/>
          </a:xfrm>
          <a:prstGeom prst="rect">
            <a:avLst/>
          </a:prstGeom>
        </p:spPr>
      </p:pic>
    </p:spTree>
    <p:extLst>
      <p:ext uri="{BB962C8B-B14F-4D97-AF65-F5344CB8AC3E}">
        <p14:creationId xmlns:p14="http://schemas.microsoft.com/office/powerpoint/2010/main" val="16883384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74692"/>
            <a:ext cx="7886700" cy="1325563"/>
          </a:xfrm>
        </p:spPr>
        <p:txBody>
          <a:bodyPr/>
          <a:lstStyle/>
          <a:p>
            <a:r>
              <a:rPr lang="en-US" sz="3600" b="1" i="0" u="none" strike="noStrike" kern="1400" baseline="0" dirty="0">
                <a:latin typeface="Arial" panose="020B0604020202020204" pitchFamily="34" charset="0"/>
              </a:rPr>
              <a:t>Object–action analysis of part of scenario MP3/01</a:t>
            </a:r>
            <a:endParaRPr lang="en-US" sz="3600" b="0" i="0" u="none" strike="noStrike" kern="1400" baseline="0" dirty="0">
              <a:latin typeface="Arial" panose="020B0604020202020204" pitchFamily="34" charset="0"/>
            </a:endParaRPr>
          </a:p>
        </p:txBody>
      </p:sp>
      <p:sp>
        <p:nvSpPr>
          <p:cNvPr id="3" name="Text Placeholder 2"/>
          <p:cNvSpPr>
            <a:spLocks noGrp="1"/>
          </p:cNvSpPr>
          <p:nvPr>
            <p:ph type="body" idx="4294967295"/>
          </p:nvPr>
        </p:nvSpPr>
        <p:spPr>
          <a:xfrm>
            <a:off x="658794" y="1571681"/>
            <a:ext cx="7886700" cy="4351338"/>
          </a:xfrm>
        </p:spPr>
        <p:txBody>
          <a:bodyPr>
            <a:noAutofit/>
          </a:bodyPr>
          <a:lstStyle/>
          <a:p>
            <a:pPr marL="361950" indent="-361950"/>
            <a:r>
              <a:rPr lang="en-US" sz="1800" b="0" i="0" u="none" strike="noStrike" baseline="0" dirty="0">
                <a:latin typeface="Arial" panose="020B0604020202020204" pitchFamily="34" charset="0"/>
              </a:rPr>
              <a:t>So, the object–action analysis has resulted in a generic action of select and an understanding of the various objects that can be selected: Track, Playlist, Playlist Catalogue and Query result.</a:t>
            </a:r>
          </a:p>
          <a:p>
            <a:pPr marL="361950" indent="-361950"/>
            <a:r>
              <a:rPr lang="en-US" sz="1800" b="0" i="0" u="none" strike="noStrike" baseline="0" dirty="0">
                <a:latin typeface="Arial" panose="020B0604020202020204" pitchFamily="34" charset="0"/>
              </a:rPr>
              <a:t>The result of the object analysis could be represented as an object model or entity–relationship model as illustrated in Figure 9.6. </a:t>
            </a:r>
          </a:p>
          <a:p>
            <a:pPr marL="361950" indent="-361950"/>
            <a:r>
              <a:rPr lang="en-US" sz="1800" b="0" i="0" u="none" strike="noStrike" baseline="0" dirty="0">
                <a:latin typeface="Arial" panose="020B0604020202020204" pitchFamily="34" charset="0"/>
              </a:rPr>
              <a:t>This may be read as a Playlist Catalogue consisting of many Playlists, though each Playlist is on just one Playlist Catalogue. </a:t>
            </a:r>
          </a:p>
          <a:p>
            <a:pPr marL="361950" indent="-361950"/>
            <a:r>
              <a:rPr lang="en-US" sz="1800" b="0" i="0" u="none" strike="noStrike" baseline="0" dirty="0">
                <a:latin typeface="Arial" panose="020B0604020202020204" pitchFamily="34" charset="0"/>
              </a:rPr>
              <a:t>A Playlist consists of many tracks. </a:t>
            </a:r>
          </a:p>
          <a:p>
            <a:pPr marL="361950" indent="-361950"/>
            <a:r>
              <a:rPr lang="en-US" sz="1800" b="0" i="0" u="none" strike="noStrike" baseline="0" dirty="0">
                <a:latin typeface="Arial" panose="020B0604020202020204" pitchFamily="34" charset="0"/>
              </a:rPr>
              <a:t>Each track is on just one Playlist and one Tracklist. </a:t>
            </a:r>
          </a:p>
          <a:p>
            <a:pPr marL="361950" indent="-361950"/>
            <a:r>
              <a:rPr lang="en-US" sz="1800" b="0" i="0" u="none" strike="noStrike" baseline="0" dirty="0">
                <a:latin typeface="Arial" panose="020B0604020202020204" pitchFamily="34" charset="0"/>
              </a:rPr>
              <a:t>A Track may be the result of a Query. </a:t>
            </a:r>
          </a:p>
          <a:p>
            <a:pPr marL="361950" indent="-361950"/>
            <a:r>
              <a:rPr lang="en-US" sz="1800" b="0" i="0" u="none" strike="noStrike" baseline="0" dirty="0">
                <a:latin typeface="Arial" panose="020B0604020202020204" pitchFamily="34" charset="0"/>
              </a:rPr>
              <a:t>Notice how, by developing a conceptual model, we are able to raise and discuss design issues. </a:t>
            </a:r>
          </a:p>
          <a:p>
            <a:pPr marL="361950" indent="-361950"/>
            <a:r>
              <a:rPr lang="en-US" sz="1800" b="0" i="0" u="none" strike="noStrike" baseline="0" dirty="0">
                <a:latin typeface="Arial" panose="020B0604020202020204" pitchFamily="34" charset="0"/>
              </a:rPr>
              <a:t>You may disagree with some of the assertions above. This is fine. This is exactly why making the conceptual model explicit is useful.</a:t>
            </a:r>
          </a:p>
        </p:txBody>
      </p:sp>
    </p:spTree>
    <p:extLst>
      <p:ext uri="{BB962C8B-B14F-4D97-AF65-F5344CB8AC3E}">
        <p14:creationId xmlns:p14="http://schemas.microsoft.com/office/powerpoint/2010/main" val="12029517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80715"/>
            <a:ext cx="7886700" cy="576856"/>
          </a:xfrm>
        </p:spPr>
        <p:txBody>
          <a:bodyPr/>
          <a:lstStyle/>
          <a:p>
            <a:r>
              <a:rPr lang="it-IT" sz="3600" i="0" u="none" strike="noStrike" kern="1400" baseline="0" dirty="0" err="1">
                <a:latin typeface="Arial" panose="020B0604020202020204" pitchFamily="34" charset="0"/>
              </a:rPr>
              <a:t>Conceptual</a:t>
            </a:r>
            <a:r>
              <a:rPr lang="it-IT" sz="3600" i="0" u="none" strike="noStrike" kern="1400" baseline="0" dirty="0">
                <a:latin typeface="Arial" panose="020B0604020202020204" pitchFamily="34" charset="0"/>
              </a:rPr>
              <a:t> model</a:t>
            </a:r>
          </a:p>
        </p:txBody>
      </p:sp>
      <p:pic>
        <p:nvPicPr>
          <p:cNvPr id="4" name="Picture 3"/>
          <p:cNvPicPr>
            <a:picLocks noChangeAspect="1"/>
          </p:cNvPicPr>
          <p:nvPr/>
        </p:nvPicPr>
        <p:blipFill>
          <a:blip r:embed="rId3"/>
          <a:stretch>
            <a:fillRect/>
          </a:stretch>
        </p:blipFill>
        <p:spPr>
          <a:xfrm>
            <a:off x="915245" y="1802901"/>
            <a:ext cx="7313510" cy="3759700"/>
          </a:xfrm>
          <a:prstGeom prst="rect">
            <a:avLst/>
          </a:prstGeom>
        </p:spPr>
      </p:pic>
    </p:spTree>
    <p:extLst>
      <p:ext uri="{BB962C8B-B14F-4D97-AF65-F5344CB8AC3E}">
        <p14:creationId xmlns:p14="http://schemas.microsoft.com/office/powerpoint/2010/main" val="15991774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40521"/>
            <a:ext cx="7886700" cy="657242"/>
          </a:xfrm>
        </p:spPr>
        <p:txBody>
          <a:bodyPr/>
          <a:lstStyle/>
          <a:p>
            <a:r>
              <a:rPr lang="it-IT" sz="3600" b="1" i="0" u="none" strike="noStrike" kern="1400" baseline="0" dirty="0">
                <a:latin typeface="Arial" panose="020B0604020202020204" pitchFamily="34" charset="0"/>
              </a:rPr>
              <a:t>Conceptual model (1 of 4)</a:t>
            </a:r>
          </a:p>
        </p:txBody>
      </p:sp>
      <p:sp>
        <p:nvSpPr>
          <p:cNvPr id="3" name="Text Placeholder 2"/>
          <p:cNvSpPr>
            <a:spLocks noGrp="1"/>
          </p:cNvSpPr>
          <p:nvPr>
            <p:ph type="body" idx="4294967295"/>
          </p:nvPr>
        </p:nvSpPr>
        <p:spPr>
          <a:xfrm>
            <a:off x="660400" y="1490663"/>
            <a:ext cx="7886700" cy="4519612"/>
          </a:xfrm>
        </p:spPr>
        <p:txBody>
          <a:bodyPr>
            <a:noAutofit/>
          </a:bodyPr>
          <a:lstStyle/>
          <a:p>
            <a:pPr marL="361950" indent="-361950"/>
            <a:r>
              <a:rPr lang="it-IT" sz="1400" b="0" i="0" u="none" strike="noStrike" baseline="0" dirty="0">
                <a:latin typeface="Arial" panose="020B0604020202020204" pitchFamily="34" charset="0"/>
              </a:rPr>
              <a:t>Designers will often represent the conceptual model of a system using a diagrammatic technique such as an entity–relationship model or object model. </a:t>
            </a:r>
          </a:p>
          <a:p>
            <a:pPr marL="361950" indent="-361950"/>
            <a:r>
              <a:rPr lang="it-IT" sz="1400" b="0" i="0" u="none" strike="noStrike" baseline="0" dirty="0">
                <a:latin typeface="Arial" panose="020B0604020202020204" pitchFamily="34" charset="0"/>
              </a:rPr>
              <a:t>Object models, or entity–relationship models, represent the main objects of interest in a domain and the relationships between them. </a:t>
            </a:r>
          </a:p>
          <a:p>
            <a:pPr marL="361950" indent="-361950"/>
            <a:r>
              <a:rPr lang="it-IT" sz="1400" b="0" i="0" u="none" strike="noStrike" baseline="0" dirty="0">
                <a:latin typeface="Arial" panose="020B0604020202020204" pitchFamily="34" charset="0"/>
              </a:rPr>
              <a:t>There are many books devoted to such conceptual models and the techniques can be used to explore the conceptual structure not simply to document it. </a:t>
            </a:r>
          </a:p>
          <a:p>
            <a:pPr marL="361950" indent="-361950"/>
            <a:r>
              <a:rPr lang="it-IT" sz="1400" b="0" i="0" u="none" strike="noStrike" baseline="0" dirty="0">
                <a:latin typeface="Arial" panose="020B0604020202020204" pitchFamily="34" charset="0"/>
              </a:rPr>
              <a:t>There is an important distinction in conceptual models between the specific instances of an object and the class or type of object. </a:t>
            </a:r>
          </a:p>
          <a:p>
            <a:pPr marL="361950" indent="-361950"/>
            <a:r>
              <a:rPr lang="it-IT" sz="1400" b="0" i="0" u="none" strike="noStrike" baseline="0" dirty="0">
                <a:latin typeface="Arial" panose="020B0604020202020204" pitchFamily="34" charset="0"/>
              </a:rPr>
              <a:t>In the MP3 example, an instance of the object type ‘Track’ might be ‘Moondance’ and another instance might be ‘Gloria’ (both songs by Van Morrison as it happens). </a:t>
            </a:r>
          </a:p>
          <a:p>
            <a:pPr marL="361950" indent="-361950"/>
            <a:r>
              <a:rPr lang="it-IT" sz="1400" b="0" i="0" u="none" strike="noStrike" baseline="0" dirty="0">
                <a:latin typeface="Arial" panose="020B0604020202020204" pitchFamily="34" charset="0"/>
              </a:rPr>
              <a:t>What makes us group these things together as an object type called Track is that they have certain characteristics in common such as a track name, a duration and so on (classification is discussed briefly in Chapter 7, also see discussion in Chapter 3). </a:t>
            </a:r>
          </a:p>
          <a:p>
            <a:pPr marL="361950" indent="-361950"/>
            <a:r>
              <a:rPr lang="it-IT" sz="1400" b="0" i="0" u="none" strike="noStrike" baseline="0" dirty="0">
                <a:latin typeface="Arial" panose="020B0604020202020204" pitchFamily="34" charset="0"/>
              </a:rPr>
              <a:t>Relationships between objects are expressed in terms of how many instances of an object can be related to how many instances of another object. </a:t>
            </a:r>
          </a:p>
          <a:p>
            <a:pPr marL="361950" indent="-361950"/>
            <a:r>
              <a:rPr lang="it-IT" sz="1400" b="0" i="0" u="none" strike="noStrike" baseline="0" dirty="0">
                <a:latin typeface="Arial" panose="020B0604020202020204" pitchFamily="34" charset="0"/>
              </a:rPr>
              <a:t>Typically, we are not interested in exactly how many instances but rather whether a relationship exists between one or many instances. </a:t>
            </a:r>
          </a:p>
          <a:p>
            <a:pPr marL="361950" indent="-361950"/>
            <a:r>
              <a:rPr lang="it-IT" sz="1400" b="0" i="0" u="none" strike="noStrike" baseline="0" dirty="0">
                <a:latin typeface="Arial" panose="020B0604020202020204" pitchFamily="34" charset="0"/>
              </a:rPr>
              <a:t>The conceptual model is annotated with a 1 if an instance can be related to only one other instance or an m if it can be related to many.</a:t>
            </a:r>
          </a:p>
        </p:txBody>
      </p:sp>
    </p:spTree>
    <p:extLst>
      <p:ext uri="{BB962C8B-B14F-4D97-AF65-F5344CB8AC3E}">
        <p14:creationId xmlns:p14="http://schemas.microsoft.com/office/powerpoint/2010/main" val="1617761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23803"/>
            <a:ext cx="7886700" cy="677340"/>
          </a:xfrm>
        </p:spPr>
        <p:txBody>
          <a:bodyPr/>
          <a:lstStyle/>
          <a:p>
            <a:r>
              <a:rPr lang="en-US" sz="3600" b="1" i="0" u="none" strike="noStrike" kern="1400" baseline="0" dirty="0">
                <a:latin typeface="Arial" panose="020B0604020202020204" pitchFamily="34" charset="0"/>
              </a:rPr>
              <a:t>Introduction (1 of 2)</a:t>
            </a:r>
          </a:p>
        </p:txBody>
      </p:sp>
      <p:sp>
        <p:nvSpPr>
          <p:cNvPr id="3" name="Text Placeholder 2"/>
          <p:cNvSpPr>
            <a:spLocks noGrp="1"/>
          </p:cNvSpPr>
          <p:nvPr>
            <p:ph type="body" idx="4294967295"/>
          </p:nvPr>
        </p:nvSpPr>
        <p:spPr>
          <a:xfrm>
            <a:off x="651617" y="1464276"/>
            <a:ext cx="7277100" cy="2639993"/>
          </a:xfrm>
        </p:spPr>
        <p:txBody>
          <a:bodyPr>
            <a:noAutofit/>
          </a:bodyPr>
          <a:lstStyle/>
          <a:p>
            <a:pPr marL="358775" indent="-358775"/>
            <a:r>
              <a:rPr lang="en-US" sz="1600" b="0" i="0" u="none" strike="noStrike" baseline="0" dirty="0">
                <a:latin typeface="Arial" panose="020B0604020202020204" pitchFamily="34" charset="0"/>
              </a:rPr>
              <a:t>Figure 9.1 is the lower part of Figure 3.13, which we used earlier to illustrate the whole of the design process. </a:t>
            </a:r>
          </a:p>
          <a:p>
            <a:pPr marL="358775" indent="-358775"/>
            <a:r>
              <a:rPr lang="en-US" sz="1600" b="0" i="0" u="none" strike="noStrike" baseline="0" dirty="0">
                <a:latin typeface="Arial" panose="020B0604020202020204" pitchFamily="34" charset="0"/>
              </a:rPr>
              <a:t>It shows the processes of conceptual and physical design (processes represented as clouds) and the products of design that are produced at this stage (represented as boxes). </a:t>
            </a:r>
          </a:p>
          <a:p>
            <a:pPr marL="358775" indent="-358775"/>
            <a:r>
              <a:rPr lang="en-US" sz="1600" b="0" i="0" u="none" strike="noStrike" baseline="0" dirty="0">
                <a:latin typeface="Arial" panose="020B0604020202020204" pitchFamily="34" charset="0"/>
              </a:rPr>
              <a:t>The minimum system specification is a conceptual model, a set of use cases and a design language. </a:t>
            </a:r>
          </a:p>
          <a:p>
            <a:pPr marL="358775" indent="-358775"/>
            <a:r>
              <a:rPr lang="en-US" sz="1600" b="0" i="0" u="none" strike="noStrike" baseline="0" dirty="0">
                <a:latin typeface="Arial" panose="020B0604020202020204" pitchFamily="34" charset="0"/>
              </a:rPr>
              <a:t>Taken alongside a statement of requirements and a scenario corpus, this constitutes a satisfactory system specification that could be implemented by a development team.</a:t>
            </a:r>
          </a:p>
        </p:txBody>
      </p:sp>
      <p:pic>
        <p:nvPicPr>
          <p:cNvPr id="4" name="Picture 3"/>
          <p:cNvPicPr>
            <a:picLocks noChangeAspect="1"/>
          </p:cNvPicPr>
          <p:nvPr/>
        </p:nvPicPr>
        <p:blipFill>
          <a:blip r:embed="rId3"/>
          <a:stretch>
            <a:fillRect/>
          </a:stretch>
        </p:blipFill>
        <p:spPr>
          <a:xfrm>
            <a:off x="1754560" y="4255422"/>
            <a:ext cx="5025494" cy="1945354"/>
          </a:xfrm>
          <a:prstGeom prst="rect">
            <a:avLst/>
          </a:prstGeom>
        </p:spPr>
      </p:pic>
    </p:spTree>
    <p:extLst>
      <p:ext uri="{BB962C8B-B14F-4D97-AF65-F5344CB8AC3E}">
        <p14:creationId xmlns:p14="http://schemas.microsoft.com/office/powerpoint/2010/main" val="16578749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78470" y="2368296"/>
            <a:ext cx="5450392" cy="4062732"/>
          </a:xfrm>
          <a:prstGeom prst="rect">
            <a:avLst/>
          </a:prstGeom>
        </p:spPr>
      </p:pic>
      <p:sp>
        <p:nvSpPr>
          <p:cNvPr id="3" name="Text Box 3">
            <a:extLst>
              <a:ext uri="{FF2B5EF4-FFF2-40B4-BE49-F238E27FC236}">
                <a16:creationId xmlns:a16="http://schemas.microsoft.com/office/drawing/2014/main" id="{89B02B37-F0BB-4EE7-B417-7F3711CF031D}"/>
              </a:ext>
            </a:extLst>
          </p:cNvPr>
          <p:cNvSpPr txBox="1">
            <a:spLocks noChangeArrowheads="1"/>
          </p:cNvSpPr>
          <p:nvPr/>
        </p:nvSpPr>
        <p:spPr bwMode="auto">
          <a:xfrm>
            <a:off x="645551" y="405339"/>
            <a:ext cx="8139674"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ts val="0"/>
              </a:spcBef>
              <a:buFontTx/>
              <a:buNone/>
              <a:defRPr/>
            </a:pPr>
            <a:r>
              <a:rPr lang="en-GB" altLang="en-US" b="1" dirty="0">
                <a:solidFill>
                  <a:srgbClr val="007BA4"/>
                </a:solidFill>
                <a:latin typeface="+mj-lt"/>
                <a:cs typeface="Times New Roman" panose="02020603050405020304" pitchFamily="18" charset="0"/>
              </a:rPr>
              <a:t>Figure </a:t>
            </a:r>
            <a:r>
              <a:rPr lang="en-GB" altLang="en-US" b="1" dirty="0" smtClean="0">
                <a:solidFill>
                  <a:srgbClr val="007BA4"/>
                </a:solidFill>
                <a:latin typeface="+mj-lt"/>
                <a:cs typeface="Times New Roman" panose="02020603050405020304" pitchFamily="18" charset="0"/>
              </a:rPr>
              <a:t>9.7 </a:t>
            </a:r>
            <a:endParaRPr lang="en-GB" altLang="en-US" b="1" dirty="0">
              <a:solidFill>
                <a:srgbClr val="007BA4"/>
              </a:solidFill>
              <a:latin typeface="+mj-lt"/>
              <a:cs typeface="Times New Roman" panose="02020603050405020304" pitchFamily="18" charset="0"/>
            </a:endParaRPr>
          </a:p>
          <a:p>
            <a:pPr>
              <a:spcBef>
                <a:spcPts val="0"/>
              </a:spcBef>
              <a:buFontTx/>
              <a:buNone/>
              <a:defRPr/>
            </a:pPr>
            <a:r>
              <a:rPr lang="en-US" altLang="en-US" b="1" dirty="0">
                <a:solidFill>
                  <a:srgbClr val="007BA4"/>
                </a:solidFill>
                <a:latin typeface="+mj-lt"/>
                <a:cs typeface="Times New Roman" panose="02020603050405020304" pitchFamily="18" charset="0"/>
              </a:rPr>
              <a:t>Two conceptual models of an ATM: object model above and entity–relationship below</a:t>
            </a:r>
            <a:endParaRPr lang="en-GB" altLang="en-US" b="1" dirty="0">
              <a:solidFill>
                <a:srgbClr val="007BA4"/>
              </a:solidFill>
              <a:latin typeface="+mj-lt"/>
              <a:cs typeface="Times New Roman" panose="02020603050405020304" pitchFamily="18" charset="0"/>
            </a:endParaRPr>
          </a:p>
        </p:txBody>
      </p:sp>
    </p:spTree>
    <p:extLst>
      <p:ext uri="{BB962C8B-B14F-4D97-AF65-F5344CB8AC3E}">
        <p14:creationId xmlns:p14="http://schemas.microsoft.com/office/powerpoint/2010/main" val="18787768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42367"/>
            <a:ext cx="7886700" cy="697436"/>
          </a:xfrm>
        </p:spPr>
        <p:txBody>
          <a:bodyPr/>
          <a:lstStyle/>
          <a:p>
            <a:r>
              <a:rPr lang="it-IT" sz="3200" b="1" i="0" u="none" strike="noStrike" kern="1400" baseline="0" dirty="0">
                <a:latin typeface="Arial" panose="020B0604020202020204" pitchFamily="34" charset="0"/>
              </a:rPr>
              <a:t>Conceptual model (2 of 4)</a:t>
            </a:r>
          </a:p>
        </p:txBody>
      </p:sp>
      <p:sp>
        <p:nvSpPr>
          <p:cNvPr id="3" name="Text Placeholder 2"/>
          <p:cNvSpPr>
            <a:spLocks noGrp="1"/>
          </p:cNvSpPr>
          <p:nvPr>
            <p:ph type="body" idx="4294967295"/>
          </p:nvPr>
        </p:nvSpPr>
        <p:spPr>
          <a:xfrm>
            <a:off x="658794" y="1482411"/>
            <a:ext cx="7886700" cy="4351338"/>
          </a:xfrm>
        </p:spPr>
        <p:txBody>
          <a:bodyPr>
            <a:normAutofit/>
          </a:bodyPr>
          <a:lstStyle/>
          <a:p>
            <a:pPr marL="361950" indent="-361950"/>
            <a:r>
              <a:rPr lang="it-IT" sz="2000" b="0" i="0" u="none" strike="noStrike" baseline="0" dirty="0">
                <a:latin typeface="Arial" panose="020B0604020202020204" pitchFamily="34" charset="0"/>
              </a:rPr>
              <a:t>Figure 9.7 shows two alternative conceptual models of the same thing, an ATM. </a:t>
            </a:r>
          </a:p>
          <a:p>
            <a:pPr marL="361950" indent="-361950"/>
            <a:r>
              <a:rPr lang="it-IT" sz="2000" b="0" i="0" u="none" strike="noStrike" baseline="0" dirty="0">
                <a:latin typeface="Arial" panose="020B0604020202020204" pitchFamily="34" charset="0"/>
              </a:rPr>
              <a:t>In the upper part is an object model that shows the relationships amongst the concepts person, card, account and ATM. </a:t>
            </a:r>
          </a:p>
          <a:p>
            <a:pPr marL="361950" indent="-361950"/>
            <a:r>
              <a:rPr lang="it-IT" sz="2000" b="0" i="0" u="none" strike="noStrike" baseline="0" dirty="0">
                <a:latin typeface="Arial" panose="020B0604020202020204" pitchFamily="34" charset="0"/>
              </a:rPr>
              <a:t>A person may ask about an account, the card is inserted into the ATM and so on. In the lower part is an entity–relationship model. </a:t>
            </a:r>
          </a:p>
          <a:p>
            <a:pPr marL="361950" indent="-361950"/>
            <a:r>
              <a:rPr lang="it-IT" sz="2000" b="0" i="0" u="none" strike="noStrike" baseline="0" dirty="0">
                <a:latin typeface="Arial" panose="020B0604020202020204" pitchFamily="34" charset="0"/>
              </a:rPr>
              <a:t>This is more complex but captures more of the semantics of the situation. </a:t>
            </a:r>
          </a:p>
          <a:p>
            <a:pPr marL="361950" indent="-361950"/>
            <a:r>
              <a:rPr lang="it-IT" sz="2000" b="0" i="0" u="none" strike="noStrike" baseline="0" dirty="0">
                <a:latin typeface="Arial" panose="020B0604020202020204" pitchFamily="34" charset="0"/>
              </a:rPr>
              <a:t>The model distinguishes between the concept of a user and the owner of the card. It distinguishes a usage of the ATM and the accounts that may be accessed.</a:t>
            </a:r>
          </a:p>
        </p:txBody>
      </p:sp>
    </p:spTree>
    <p:extLst>
      <p:ext uri="{BB962C8B-B14F-4D97-AF65-F5344CB8AC3E}">
        <p14:creationId xmlns:p14="http://schemas.microsoft.com/office/powerpoint/2010/main" val="4292439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32319"/>
            <a:ext cx="7886700" cy="697436"/>
          </a:xfrm>
        </p:spPr>
        <p:txBody>
          <a:bodyPr/>
          <a:lstStyle/>
          <a:p>
            <a:r>
              <a:rPr lang="it-IT" sz="3600" b="1" i="0" u="none" strike="noStrike" kern="1400" baseline="0" dirty="0">
                <a:latin typeface="Arial" panose="020B0604020202020204" pitchFamily="34" charset="0"/>
              </a:rPr>
              <a:t>Conceptual model (3 of 4)</a:t>
            </a:r>
          </a:p>
        </p:txBody>
      </p:sp>
      <p:sp>
        <p:nvSpPr>
          <p:cNvPr id="3" name="Text Placeholder 2"/>
          <p:cNvSpPr>
            <a:spLocks noGrp="1"/>
          </p:cNvSpPr>
          <p:nvPr>
            <p:ph type="body" idx="4294967295"/>
          </p:nvPr>
        </p:nvSpPr>
        <p:spPr>
          <a:xfrm>
            <a:off x="657539" y="1473933"/>
            <a:ext cx="7886700" cy="4565128"/>
          </a:xfrm>
        </p:spPr>
        <p:txBody>
          <a:bodyPr>
            <a:noAutofit/>
          </a:bodyPr>
          <a:lstStyle/>
          <a:p>
            <a:pPr marL="361950" indent="-361950"/>
            <a:r>
              <a:rPr lang="it-IT" sz="1800" b="0" i="0" u="none" strike="noStrike" baseline="0" dirty="0">
                <a:latin typeface="Arial" panose="020B0604020202020204" pitchFamily="34" charset="0"/>
              </a:rPr>
              <a:t>Such diagrams rarely exist without some further explanation, and entity–relationship diagrams in particular can become quite formalized. </a:t>
            </a:r>
          </a:p>
          <a:p>
            <a:pPr marL="361950" indent="-361950"/>
            <a:r>
              <a:rPr lang="it-IT" sz="1800" b="0" i="0" u="none" strike="noStrike" baseline="0" dirty="0">
                <a:latin typeface="Arial" panose="020B0604020202020204" pitchFamily="34" charset="0"/>
              </a:rPr>
              <a:t>For example, the entity–relationship diagram in Figure 9.7 includes a notation showing the participation conditions (optional or mandatory) of entities in relationships and some outline definitions of the entities in terms of the attributes that they contain. </a:t>
            </a:r>
          </a:p>
          <a:p>
            <a:pPr marL="361950" indent="-361950"/>
            <a:r>
              <a:rPr lang="it-IT" sz="1800" b="0" i="0" u="none" strike="noStrike" baseline="0" dirty="0">
                <a:latin typeface="Arial" panose="020B0604020202020204" pitchFamily="34" charset="0"/>
              </a:rPr>
              <a:t>Attributes can be shown on the diagram as ovals if required. </a:t>
            </a:r>
          </a:p>
          <a:p>
            <a:pPr marL="361950" indent="-361950"/>
            <a:r>
              <a:rPr lang="it-IT" sz="1800" b="0" i="0" u="none" strike="noStrike" baseline="0" dirty="0">
                <a:latin typeface="Arial" panose="020B0604020202020204" pitchFamily="34" charset="0"/>
              </a:rPr>
              <a:t>It is not the intention to explore all the details of conceptual modelling techniques here but rather to make designers aware that they exist. </a:t>
            </a:r>
          </a:p>
          <a:p>
            <a:pPr marL="361950" indent="-361950"/>
            <a:r>
              <a:rPr lang="it-IT" sz="1800" b="0" i="0" u="none" strike="noStrike" baseline="0" dirty="0">
                <a:latin typeface="Arial" panose="020B0604020202020204" pitchFamily="34" charset="0"/>
              </a:rPr>
              <a:t>Books are available on object modelling (e.g. van Harmelen, 2001) and on entity–relationship modelling for interface design (Benyon </a:t>
            </a:r>
            <a:r>
              <a:rPr lang="it-IT" sz="1800" b="0" i="1" u="none" strike="noStrike" baseline="0" dirty="0">
                <a:latin typeface="Arial" panose="020B0604020202020204" pitchFamily="34" charset="0"/>
              </a:rPr>
              <a:t>et al.</a:t>
            </a:r>
            <a:r>
              <a:rPr lang="it-IT" sz="1800" b="0" i="0" u="none" strike="noStrike" baseline="0" dirty="0">
                <a:latin typeface="Arial" panose="020B0604020202020204" pitchFamily="34" charset="0"/>
              </a:rPr>
              <a:t>, 1999). </a:t>
            </a:r>
          </a:p>
          <a:p>
            <a:pPr marL="361950" indent="-361950"/>
            <a:r>
              <a:rPr lang="it-IT" sz="1800" b="0" i="0" u="none" strike="noStrike" baseline="0" dirty="0">
                <a:latin typeface="Arial" panose="020B0604020202020204" pitchFamily="34" charset="0"/>
              </a:rPr>
              <a:t>Some approaches to information architecture also include formal models. </a:t>
            </a:r>
          </a:p>
          <a:p>
            <a:pPr marL="361950" indent="-361950"/>
            <a:r>
              <a:rPr lang="it-IT" sz="1800" b="0" i="0" u="none" strike="noStrike" baseline="0" dirty="0">
                <a:latin typeface="Arial" panose="020B0604020202020204" pitchFamily="34" charset="0"/>
              </a:rPr>
              <a:t>The point to note is that such techniques can be very useful in externalizing the conceptual structure that underlies a design.</a:t>
            </a:r>
          </a:p>
        </p:txBody>
      </p:sp>
    </p:spTree>
    <p:extLst>
      <p:ext uri="{BB962C8B-B14F-4D97-AF65-F5344CB8AC3E}">
        <p14:creationId xmlns:p14="http://schemas.microsoft.com/office/powerpoint/2010/main" val="9052620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92126"/>
            <a:ext cx="7886700" cy="777822"/>
          </a:xfrm>
        </p:spPr>
        <p:txBody>
          <a:bodyPr/>
          <a:lstStyle/>
          <a:p>
            <a:r>
              <a:rPr lang="it-IT" sz="3600" b="1" i="0" u="none" strike="noStrike" kern="1400" baseline="0" dirty="0">
                <a:latin typeface="Arial" panose="020B0604020202020204" pitchFamily="34" charset="0"/>
              </a:rPr>
              <a:t>Conceptual model (4 of 4)</a:t>
            </a:r>
          </a:p>
        </p:txBody>
      </p:sp>
      <p:sp>
        <p:nvSpPr>
          <p:cNvPr id="3" name="Text Placeholder 2"/>
          <p:cNvSpPr>
            <a:spLocks noGrp="1"/>
          </p:cNvSpPr>
          <p:nvPr>
            <p:ph type="body" idx="4294967295"/>
          </p:nvPr>
        </p:nvSpPr>
        <p:spPr>
          <a:xfrm>
            <a:off x="648746" y="1443787"/>
            <a:ext cx="7886700" cy="4351338"/>
          </a:xfrm>
        </p:spPr>
        <p:txBody>
          <a:bodyPr/>
          <a:lstStyle/>
          <a:p>
            <a:pPr marL="361950" indent="-361950"/>
            <a:r>
              <a:rPr lang="it-IT" b="0" i="0" u="none" strike="noStrike" baseline="0" dirty="0">
                <a:latin typeface="Arial" panose="020B0604020202020204" pitchFamily="34" charset="0"/>
              </a:rPr>
              <a:t>In website design, it is usual to produce a ‘site map’ – a conceptual model of the site’s structure. </a:t>
            </a:r>
          </a:p>
          <a:p>
            <a:pPr marL="361950" indent="-361950"/>
            <a:r>
              <a:rPr lang="it-IT" b="0" i="0" u="none" strike="noStrike" baseline="0" dirty="0">
                <a:latin typeface="Arial" panose="020B0604020202020204" pitchFamily="34" charset="0"/>
              </a:rPr>
              <a:t>Conceptual modelling using a formalism such as an object model can be a very powerful tool in helping the designer to think about the details of a design. </a:t>
            </a:r>
          </a:p>
          <a:p>
            <a:pPr marL="361950" indent="-361950"/>
            <a:r>
              <a:rPr lang="it-IT" b="0" i="0" u="none" strike="noStrike" baseline="0" dirty="0">
                <a:latin typeface="Arial" panose="020B0604020202020204" pitchFamily="34" charset="0"/>
              </a:rPr>
              <a:t>By externalizing the objects and relationships in a system, the designer can see more clearly whether the logic of a design works.</a:t>
            </a:r>
          </a:p>
          <a:p>
            <a:pPr marL="361950" indent="-361950"/>
            <a:r>
              <a:rPr lang="it-IT" b="0" i="0" u="none" strike="noStrike" baseline="0" dirty="0">
                <a:latin typeface="Arial" panose="020B0604020202020204" pitchFamily="34" charset="0"/>
              </a:rPr>
              <a:t>Information architecture is discussed in Chapter 4.</a:t>
            </a:r>
          </a:p>
        </p:txBody>
      </p:sp>
    </p:spTree>
    <p:extLst>
      <p:ext uri="{BB962C8B-B14F-4D97-AF65-F5344CB8AC3E}">
        <p14:creationId xmlns:p14="http://schemas.microsoft.com/office/powerpoint/2010/main" val="19656064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32319"/>
            <a:ext cx="7886700" cy="697436"/>
          </a:xfrm>
        </p:spPr>
        <p:txBody>
          <a:bodyPr/>
          <a:lstStyle/>
          <a:p>
            <a:r>
              <a:rPr lang="it-IT" sz="3600" b="1" i="0" u="none" strike="noStrike" kern="1400" baseline="0" dirty="0">
                <a:latin typeface="Arial" panose="020B0604020202020204" pitchFamily="34" charset="0"/>
              </a:rPr>
              <a:t>Elements of interaction</a:t>
            </a:r>
          </a:p>
        </p:txBody>
      </p:sp>
      <p:sp>
        <p:nvSpPr>
          <p:cNvPr id="3" name="Text Placeholder 2"/>
          <p:cNvSpPr>
            <a:spLocks noGrp="1"/>
          </p:cNvSpPr>
          <p:nvPr>
            <p:ph type="body" idx="4294967295"/>
          </p:nvPr>
        </p:nvSpPr>
        <p:spPr>
          <a:xfrm>
            <a:off x="657539" y="1467952"/>
            <a:ext cx="7886700" cy="4351338"/>
          </a:xfrm>
        </p:spPr>
        <p:txBody>
          <a:bodyPr>
            <a:noAutofit/>
          </a:bodyPr>
          <a:lstStyle/>
          <a:p>
            <a:pPr marL="361950" indent="-361950"/>
            <a:r>
              <a:rPr lang="it-IT" sz="2000" b="0" i="0" u="none" strike="noStrike" baseline="0" dirty="0">
                <a:latin typeface="Arial" panose="020B0604020202020204" pitchFamily="34" charset="0"/>
              </a:rPr>
              <a:t>Dan Saffer (2009) suggests that there are six key elements of interaction design that need to be considered. In many ways, these are similar to the notion of interaction trajectories discussed in Chapter 6. His elements are as follows:</a:t>
            </a:r>
          </a:p>
          <a:p>
            <a:pPr marL="800100" lvl="1" indent="-433388">
              <a:buFont typeface="Arial" panose="020B0604020202020204" pitchFamily="34" charset="0"/>
              <a:buChar char="‒"/>
            </a:pPr>
            <a:r>
              <a:rPr lang="it-IT" sz="1800" b="0" i="0" u="none" strike="noStrike" baseline="0" dirty="0">
                <a:latin typeface="Arial" panose="020B0604020202020204" pitchFamily="34" charset="0"/>
              </a:rPr>
              <a:t>Motion – objects that don’t move and don’t interact. Motion as a trigger for action. Behaviour as motion coloured by attitude, culture, personality and context</a:t>
            </a:r>
          </a:p>
          <a:p>
            <a:pPr marL="800100" lvl="1" indent="-433388">
              <a:buFont typeface="Arial" panose="020B0604020202020204" pitchFamily="34" charset="0"/>
              <a:buChar char="‒"/>
            </a:pPr>
            <a:r>
              <a:rPr lang="it-IT" sz="1800" b="0" i="0" u="none" strike="noStrike" baseline="0" dirty="0">
                <a:latin typeface="Arial" panose="020B0604020202020204" pitchFamily="34" charset="0"/>
              </a:rPr>
              <a:t>Space – movement happens in space and interaction design involves a combination of physical and digital space</a:t>
            </a:r>
          </a:p>
          <a:p>
            <a:pPr marL="800100" lvl="1" indent="-433388">
              <a:buFont typeface="Arial" panose="020B0604020202020204" pitchFamily="34" charset="0"/>
              <a:buChar char="‒"/>
            </a:pPr>
            <a:r>
              <a:rPr lang="it-IT" sz="1800" b="0" i="0" u="none" strike="noStrike" baseline="0" dirty="0">
                <a:latin typeface="Arial" panose="020B0604020202020204" pitchFamily="34" charset="0"/>
              </a:rPr>
              <a:t>Time – movement through space takes time and all interactions take place over time. Time creates rhythm</a:t>
            </a:r>
          </a:p>
          <a:p>
            <a:pPr marL="800100" lvl="1" indent="-433388">
              <a:buFont typeface="Arial" panose="020B0604020202020204" pitchFamily="34" charset="0"/>
              <a:buChar char="‒"/>
            </a:pPr>
            <a:r>
              <a:rPr lang="it-IT" sz="1800" b="0" i="0" u="none" strike="noStrike" baseline="0" dirty="0">
                <a:latin typeface="Arial" panose="020B0604020202020204" pitchFamily="34" charset="0"/>
              </a:rPr>
              <a:t>Appearance – proportion, structure, size, shape, weight and colour</a:t>
            </a:r>
          </a:p>
          <a:p>
            <a:pPr marL="800100" lvl="1" indent="-433388">
              <a:buFont typeface="Arial" panose="020B0604020202020204" pitchFamily="34" charset="0"/>
              <a:buChar char="‒"/>
            </a:pPr>
            <a:r>
              <a:rPr lang="it-IT" sz="1800" b="0" i="0" u="none" strike="noStrike" baseline="0" dirty="0">
                <a:latin typeface="Arial" panose="020B0604020202020204" pitchFamily="34" charset="0"/>
              </a:rPr>
              <a:t>Texture – variables such as vibration, rough, smooth and so on</a:t>
            </a:r>
          </a:p>
          <a:p>
            <a:pPr marL="800100" lvl="1" indent="-433388">
              <a:buFont typeface="Arial" panose="020B0604020202020204" pitchFamily="34" charset="0"/>
              <a:buChar char="‒"/>
            </a:pPr>
            <a:r>
              <a:rPr lang="it-IT" sz="1800" b="0" i="0" u="none" strike="noStrike" baseline="0" dirty="0">
                <a:latin typeface="Arial" panose="020B0604020202020204" pitchFamily="34" charset="0"/>
              </a:rPr>
              <a:t>Sound – pitch, volume and timbre.</a:t>
            </a:r>
          </a:p>
        </p:txBody>
      </p:sp>
    </p:spTree>
    <p:extLst>
      <p:ext uri="{BB962C8B-B14F-4D97-AF65-F5344CB8AC3E}">
        <p14:creationId xmlns:p14="http://schemas.microsoft.com/office/powerpoint/2010/main" val="12059070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18293"/>
            <a:ext cx="7886700" cy="706438"/>
          </a:xfrm>
        </p:spPr>
        <p:txBody>
          <a:bodyPr/>
          <a:lstStyle/>
          <a:p>
            <a:r>
              <a:rPr lang="it-IT" sz="3600" b="1" i="0" u="none" strike="noStrike" kern="1400" baseline="0" dirty="0">
                <a:latin typeface="Arial" panose="020B0604020202020204" pitchFamily="34" charset="0"/>
              </a:rPr>
              <a:t>Physical design</a:t>
            </a:r>
          </a:p>
        </p:txBody>
      </p:sp>
      <p:sp>
        <p:nvSpPr>
          <p:cNvPr id="3" name="Text Placeholder 2"/>
          <p:cNvSpPr>
            <a:spLocks noGrp="1"/>
          </p:cNvSpPr>
          <p:nvPr>
            <p:ph type="body" idx="4294967295"/>
          </p:nvPr>
        </p:nvSpPr>
        <p:spPr>
          <a:xfrm>
            <a:off x="657225" y="1475835"/>
            <a:ext cx="7886700" cy="4351338"/>
          </a:xfrm>
        </p:spPr>
        <p:txBody>
          <a:bodyPr>
            <a:normAutofit/>
          </a:bodyPr>
          <a:lstStyle/>
          <a:p>
            <a:pPr marL="361950" indent="-361950"/>
            <a:r>
              <a:rPr lang="it-IT" sz="1800" b="0" i="0" u="none" strike="noStrike" baseline="0" dirty="0">
                <a:latin typeface="Arial" panose="020B0604020202020204" pitchFamily="34" charset="0"/>
              </a:rPr>
              <a:t>Even though we think of the skeleton and surface planes of the elements of UX as physical design, there is still a conceptual design element to these and the representations we discuss in this section, design languages and design patterns, are still quite abstract. </a:t>
            </a:r>
          </a:p>
          <a:p>
            <a:pPr marL="361950" indent="-361950"/>
            <a:r>
              <a:rPr lang="it-IT" sz="1800" b="0" i="0" u="none" strike="noStrike" baseline="0" dirty="0">
                <a:latin typeface="Arial" panose="020B0604020202020204" pitchFamily="34" charset="0"/>
              </a:rPr>
              <a:t>For example, decisions about the colour palette and visual style will need to reflect the strategy and scope of the system or service. </a:t>
            </a:r>
          </a:p>
          <a:p>
            <a:pPr marL="361950" indent="-361950"/>
            <a:r>
              <a:rPr lang="it-IT" sz="1800" b="0" i="0" u="none" strike="noStrike" baseline="0" dirty="0">
                <a:latin typeface="Arial" panose="020B0604020202020204" pitchFamily="34" charset="0"/>
              </a:rPr>
              <a:t>Decisions about interfaces, navigation and how content is presented will also need to be consistent and to embody the feelings and meanings that the service or system is trying to engender in the users.</a:t>
            </a:r>
          </a:p>
          <a:p>
            <a:pPr marL="361950" indent="-361950"/>
            <a:r>
              <a:rPr lang="it-IT" sz="1800" b="0" i="0" u="none" strike="noStrike" baseline="0" dirty="0">
                <a:latin typeface="Arial" panose="020B0604020202020204" pitchFamily="34" charset="0"/>
              </a:rPr>
              <a:t>Physical design is concerned with how things are going to work and with detailing the look and feel of the product. Physical design is about structuring interactions into logical sequences and about clarifying and presenting the allocation of functions and knowledge amongst people, channels and devices. </a:t>
            </a:r>
          </a:p>
        </p:txBody>
      </p:sp>
    </p:spTree>
    <p:extLst>
      <p:ext uri="{BB962C8B-B14F-4D97-AF65-F5344CB8AC3E}">
        <p14:creationId xmlns:p14="http://schemas.microsoft.com/office/powerpoint/2010/main" val="18763436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422275"/>
            <a:ext cx="7886700" cy="1058864"/>
          </a:xfrm>
        </p:spPr>
        <p:txBody>
          <a:bodyPr/>
          <a:lstStyle/>
          <a:p>
            <a:r>
              <a:rPr lang="it-IT" sz="3600" b="1" i="0" u="none" strike="noStrike" kern="1400" baseline="0" dirty="0">
                <a:latin typeface="Arial" panose="020B0604020202020204" pitchFamily="34" charset="0"/>
              </a:rPr>
              <a:t>Three components to physical design</a:t>
            </a:r>
          </a:p>
        </p:txBody>
      </p:sp>
      <p:sp>
        <p:nvSpPr>
          <p:cNvPr id="3" name="Text Placeholder 2"/>
          <p:cNvSpPr>
            <a:spLocks noGrp="1"/>
          </p:cNvSpPr>
          <p:nvPr>
            <p:ph type="body" idx="4294967295"/>
          </p:nvPr>
        </p:nvSpPr>
        <p:spPr>
          <a:xfrm>
            <a:off x="647700" y="1575341"/>
            <a:ext cx="7886700" cy="4624387"/>
          </a:xfrm>
        </p:spPr>
        <p:txBody>
          <a:bodyPr>
            <a:noAutofit/>
          </a:bodyPr>
          <a:lstStyle/>
          <a:p>
            <a:pPr marL="361950" indent="-361950"/>
            <a:r>
              <a:rPr lang="it-IT" sz="2000" b="0" i="0" u="none" strike="noStrike" baseline="0" dirty="0">
                <a:latin typeface="Arial" panose="020B0604020202020204" pitchFamily="34" charset="0"/>
              </a:rPr>
              <a:t>Operational design is concerned with specifying how everything works and how content is structured and stored.</a:t>
            </a:r>
          </a:p>
          <a:p>
            <a:pPr marL="361950" indent="-361950"/>
            <a:r>
              <a:rPr lang="it-IT" sz="2000" b="0" i="0" u="none" strike="noStrike" baseline="0" dirty="0">
                <a:latin typeface="Arial" panose="020B0604020202020204" pitchFamily="34" charset="0"/>
              </a:rPr>
              <a:t>Representational design is concerned with fixing on colours, shapes, sizes and information layout. It is concerned with style and aesthetics.</a:t>
            </a:r>
          </a:p>
          <a:p>
            <a:pPr marL="361950" indent="-361950"/>
            <a:r>
              <a:rPr lang="it-IT" sz="2000" b="0" i="0" u="none" strike="noStrike" baseline="0" dirty="0">
                <a:latin typeface="Arial" panose="020B0604020202020204" pitchFamily="34" charset="0"/>
              </a:rPr>
              <a:t>Interaction design in this context is concerned with the allocation of functions to humans or to technology and with the structuring and sequencing of the interactions.</a:t>
            </a:r>
          </a:p>
          <a:p>
            <a:pPr marL="361950" indent="-361950"/>
            <a:r>
              <a:rPr lang="it-IT" sz="2000" b="0" i="0" u="none" strike="noStrike" baseline="0" dirty="0">
                <a:latin typeface="Arial" panose="020B0604020202020204" pitchFamily="34" charset="0"/>
              </a:rPr>
              <a:t>Much of the detail of physical design is covered in the chapter on the visual aspects of interface design (Chapter 12) and multimodal design (Chapter 13). </a:t>
            </a:r>
          </a:p>
          <a:p>
            <a:pPr marL="361950" indent="-361950"/>
            <a:r>
              <a:rPr lang="it-IT" sz="2000" b="0" i="0" u="none" strike="noStrike" baseline="0" dirty="0">
                <a:latin typeface="Arial" panose="020B0604020202020204" pitchFamily="34" charset="0"/>
              </a:rPr>
              <a:t>In this section, we consider two key design ideas that help designers deal with operational design and interaction design: design languages and interaction patterns.</a:t>
            </a:r>
          </a:p>
        </p:txBody>
      </p:sp>
    </p:spTree>
    <p:extLst>
      <p:ext uri="{BB962C8B-B14F-4D97-AF65-F5344CB8AC3E}">
        <p14:creationId xmlns:p14="http://schemas.microsoft.com/office/powerpoint/2010/main" val="20586765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74638"/>
            <a:ext cx="7886700" cy="801688"/>
          </a:xfrm>
        </p:spPr>
        <p:txBody>
          <a:bodyPr/>
          <a:lstStyle/>
          <a:p>
            <a:r>
              <a:rPr lang="it-IT" sz="3600" b="1" i="0" u="none" strike="noStrike" kern="1400" baseline="0" dirty="0">
                <a:latin typeface="Arial" panose="020B0604020202020204" pitchFamily="34" charset="0"/>
              </a:rPr>
              <a:t>Skeumorphic design</a:t>
            </a:r>
          </a:p>
        </p:txBody>
      </p:sp>
      <p:sp>
        <p:nvSpPr>
          <p:cNvPr id="3" name="Text Placeholder 2"/>
          <p:cNvSpPr>
            <a:spLocks noGrp="1"/>
          </p:cNvSpPr>
          <p:nvPr>
            <p:ph type="body" idx="4294967295"/>
          </p:nvPr>
        </p:nvSpPr>
        <p:spPr>
          <a:xfrm>
            <a:off x="657225" y="1471612"/>
            <a:ext cx="5435600" cy="4395787"/>
          </a:xfrm>
        </p:spPr>
        <p:txBody>
          <a:bodyPr>
            <a:noAutofit/>
          </a:bodyPr>
          <a:lstStyle/>
          <a:p>
            <a:pPr marL="361950" indent="-361950"/>
            <a:r>
              <a:rPr lang="it-IT" sz="1800" b="0" i="0" u="none" strike="noStrike" baseline="0" dirty="0" err="1">
                <a:latin typeface="Arial" panose="020B0604020202020204" pitchFamily="34" charset="0"/>
              </a:rPr>
              <a:t>Skeuomorphic</a:t>
            </a:r>
            <a:r>
              <a:rPr lang="it-IT" sz="1800" b="0" i="0" u="none" strike="noStrike" baseline="0" dirty="0">
                <a:latin typeface="Arial" panose="020B0604020202020204" pitchFamily="34" charset="0"/>
              </a:rPr>
              <a:t> design </a:t>
            </a:r>
            <a:r>
              <a:rPr lang="it-IT" sz="1800" b="0" i="0" u="none" strike="noStrike" baseline="0" dirty="0" err="1">
                <a:latin typeface="Arial" panose="020B0604020202020204" pitchFamily="34" charset="0"/>
              </a:rPr>
              <a:t>is</a:t>
            </a:r>
            <a:r>
              <a:rPr lang="it-IT" sz="1800" b="0" i="0" u="none" strike="noStrike" baseline="0" dirty="0">
                <a:latin typeface="Arial" panose="020B0604020202020204" pitchFamily="34" charset="0"/>
              </a:rPr>
              <a:t> </a:t>
            </a:r>
            <a:r>
              <a:rPr lang="it-IT" sz="1800" b="0" i="0" u="none" strike="noStrike" baseline="0" dirty="0" err="1">
                <a:latin typeface="Arial" panose="020B0604020202020204" pitchFamily="34" charset="0"/>
              </a:rPr>
              <a:t>designing</a:t>
            </a:r>
            <a:r>
              <a:rPr lang="it-IT" sz="1800" b="0" i="0" u="none" strike="noStrike" baseline="0" dirty="0">
                <a:latin typeface="Arial" panose="020B0604020202020204" pitchFamily="34" charset="0"/>
              </a:rPr>
              <a:t> </a:t>
            </a:r>
            <a:r>
              <a:rPr lang="it-IT" sz="1800" b="0" i="0" u="none" strike="noStrike" baseline="0" dirty="0" err="1">
                <a:latin typeface="Arial" panose="020B0604020202020204" pitchFamily="34" charset="0"/>
              </a:rPr>
              <a:t>something</a:t>
            </a:r>
            <a:r>
              <a:rPr lang="it-IT" sz="1800" b="0" i="0" u="none" strike="noStrike" baseline="0" dirty="0">
                <a:latin typeface="Arial" panose="020B0604020202020204" pitchFamily="34" charset="0"/>
              </a:rPr>
              <a:t> to </a:t>
            </a:r>
            <a:r>
              <a:rPr lang="it-IT" sz="1800" b="0" i="0" u="none" strike="noStrike" baseline="0" dirty="0" err="1">
                <a:latin typeface="Arial" panose="020B0604020202020204" pitchFamily="34" charset="0"/>
              </a:rPr>
              <a:t>physically</a:t>
            </a:r>
            <a:r>
              <a:rPr lang="it-IT" sz="1800" b="0" i="0" u="none" strike="noStrike" baseline="0" dirty="0">
                <a:latin typeface="Arial" panose="020B0604020202020204" pitchFamily="34" charset="0"/>
              </a:rPr>
              <a:t> </a:t>
            </a:r>
            <a:r>
              <a:rPr lang="it-IT" sz="1800" b="0" i="0" u="none" strike="noStrike" baseline="0" dirty="0" err="1">
                <a:latin typeface="Arial" panose="020B0604020202020204" pitchFamily="34" charset="0"/>
              </a:rPr>
              <a:t>resemble</a:t>
            </a:r>
            <a:r>
              <a:rPr lang="it-IT" sz="1800" b="0" i="0" u="none" strike="noStrike" baseline="0" dirty="0">
                <a:latin typeface="Arial" panose="020B0604020202020204" pitchFamily="34" charset="0"/>
              </a:rPr>
              <a:t> </a:t>
            </a:r>
            <a:r>
              <a:rPr lang="it-IT" sz="1800" b="0" i="0" u="none" strike="noStrike" baseline="0" dirty="0" err="1">
                <a:latin typeface="Arial" panose="020B0604020202020204" pitchFamily="34" charset="0"/>
              </a:rPr>
              <a:t>something</a:t>
            </a:r>
            <a:r>
              <a:rPr lang="it-IT" sz="1800" b="0" i="0" u="none" strike="noStrike" baseline="0" dirty="0">
                <a:latin typeface="Arial" panose="020B0604020202020204" pitchFamily="34" charset="0"/>
              </a:rPr>
              <a:t> from the </a:t>
            </a:r>
            <a:r>
              <a:rPr lang="it-IT" sz="1800" b="0" i="0" u="none" strike="noStrike" baseline="0" dirty="0" err="1">
                <a:latin typeface="Arial" panose="020B0604020202020204" pitchFamily="34" charset="0"/>
              </a:rPr>
              <a:t>past</a:t>
            </a:r>
            <a:r>
              <a:rPr lang="it-IT" sz="1800" b="0" i="0" u="none" strike="noStrike" baseline="0" dirty="0">
                <a:latin typeface="Arial" panose="020B0604020202020204" pitchFamily="34" charset="0"/>
              </a:rPr>
              <a:t>. </a:t>
            </a:r>
          </a:p>
          <a:p>
            <a:pPr marL="361950" indent="-361950"/>
            <a:r>
              <a:rPr lang="it-IT" sz="1800" b="0" i="0" u="none" strike="noStrike" baseline="0" dirty="0" err="1">
                <a:latin typeface="Arial" panose="020B0604020202020204" pitchFamily="34" charset="0"/>
              </a:rPr>
              <a:t>This</a:t>
            </a:r>
            <a:r>
              <a:rPr lang="it-IT" sz="1800" b="0" i="0" u="none" strike="noStrike" baseline="0" dirty="0">
                <a:latin typeface="Arial" panose="020B0604020202020204" pitchFamily="34" charset="0"/>
              </a:rPr>
              <a:t> </a:t>
            </a:r>
            <a:r>
              <a:rPr lang="it-IT" sz="1800" b="0" i="0" u="none" strike="noStrike" baseline="0" dirty="0" err="1">
                <a:latin typeface="Arial" panose="020B0604020202020204" pitchFamily="34" charset="0"/>
              </a:rPr>
              <a:t>may</a:t>
            </a:r>
            <a:r>
              <a:rPr lang="it-IT" sz="1800" b="0" i="0" u="none" strike="noStrike" baseline="0" dirty="0">
                <a:latin typeface="Arial" panose="020B0604020202020204" pitchFamily="34" charset="0"/>
              </a:rPr>
              <a:t> work </a:t>
            </a:r>
            <a:r>
              <a:rPr lang="it-IT" sz="1800" b="0" i="0" u="none" strike="noStrike" baseline="0" dirty="0" err="1">
                <a:latin typeface="Arial" panose="020B0604020202020204" pitchFamily="34" charset="0"/>
              </a:rPr>
              <a:t>quite</a:t>
            </a:r>
            <a:r>
              <a:rPr lang="it-IT" sz="1800" b="0" i="0" u="none" strike="noStrike" baseline="0" dirty="0">
                <a:latin typeface="Arial" panose="020B0604020202020204" pitchFamily="34" charset="0"/>
              </a:rPr>
              <a:t> </a:t>
            </a:r>
            <a:r>
              <a:rPr lang="it-IT" sz="1800" b="0" i="0" u="none" strike="noStrike" baseline="0" dirty="0" err="1">
                <a:latin typeface="Arial" panose="020B0604020202020204" pitchFamily="34" charset="0"/>
              </a:rPr>
              <a:t>well</a:t>
            </a:r>
            <a:r>
              <a:rPr lang="it-IT" sz="1800" b="0" i="0" u="none" strike="noStrike" baseline="0" dirty="0">
                <a:latin typeface="Arial" panose="020B0604020202020204" pitchFamily="34" charset="0"/>
              </a:rPr>
              <a:t> </a:t>
            </a:r>
            <a:r>
              <a:rPr lang="it-IT" sz="1800" b="0" i="0" u="none" strike="noStrike" baseline="0" dirty="0" err="1">
                <a:latin typeface="Arial" panose="020B0604020202020204" pitchFamily="34" charset="0"/>
              </a:rPr>
              <a:t>if</a:t>
            </a:r>
            <a:r>
              <a:rPr lang="it-IT" sz="1800" b="0" i="0" u="none" strike="noStrike" baseline="0" dirty="0">
                <a:latin typeface="Arial" panose="020B0604020202020204" pitchFamily="34" charset="0"/>
              </a:rPr>
              <a:t> </a:t>
            </a:r>
            <a:r>
              <a:rPr lang="it-IT" sz="1800" b="0" i="0" u="none" strike="noStrike" baseline="0" dirty="0" err="1">
                <a:latin typeface="Arial" panose="020B0604020202020204" pitchFamily="34" charset="0"/>
              </a:rPr>
              <a:t>it</a:t>
            </a:r>
            <a:r>
              <a:rPr lang="it-IT" sz="1800" b="0" i="0" u="none" strike="noStrike" baseline="0" dirty="0">
                <a:latin typeface="Arial" panose="020B0604020202020204" pitchFamily="34" charset="0"/>
              </a:rPr>
              <a:t> </a:t>
            </a:r>
            <a:r>
              <a:rPr lang="it-IT" sz="1800" b="0" i="0" u="none" strike="noStrike" baseline="0" dirty="0" err="1">
                <a:latin typeface="Arial" panose="020B0604020202020204" pitchFamily="34" charset="0"/>
              </a:rPr>
              <a:t>helps</a:t>
            </a:r>
            <a:r>
              <a:rPr lang="it-IT" sz="1800" b="0" i="0" u="none" strike="noStrike" baseline="0" dirty="0">
                <a:latin typeface="Arial" panose="020B0604020202020204" pitchFamily="34" charset="0"/>
              </a:rPr>
              <a:t> </a:t>
            </a:r>
            <a:r>
              <a:rPr lang="it-IT" sz="1800" b="0" i="0" u="none" strike="noStrike" baseline="0" dirty="0" err="1">
                <a:latin typeface="Arial" panose="020B0604020202020204" pitchFamily="34" charset="0"/>
              </a:rPr>
              <a:t>people</a:t>
            </a:r>
            <a:r>
              <a:rPr lang="it-IT" sz="1800" b="0" i="0" u="none" strike="noStrike" baseline="0" dirty="0">
                <a:latin typeface="Arial" panose="020B0604020202020204" pitchFamily="34" charset="0"/>
              </a:rPr>
              <a:t> transfer the </a:t>
            </a:r>
            <a:r>
              <a:rPr lang="it-IT" sz="1800" b="0" i="0" u="none" strike="noStrike" baseline="0" dirty="0" err="1">
                <a:latin typeface="Arial" panose="020B0604020202020204" pitchFamily="34" charset="0"/>
              </a:rPr>
              <a:t>functionality</a:t>
            </a:r>
            <a:r>
              <a:rPr lang="it-IT" sz="1800" b="0" i="0" u="none" strike="noStrike" baseline="0" dirty="0">
                <a:latin typeface="Arial" panose="020B0604020202020204" pitchFamily="34" charset="0"/>
              </a:rPr>
              <a:t> from a </a:t>
            </a:r>
            <a:r>
              <a:rPr lang="it-IT" sz="1800" b="0" i="0" u="none" strike="noStrike" baseline="0" dirty="0" err="1">
                <a:latin typeface="Arial" panose="020B0604020202020204" pitchFamily="34" charset="0"/>
              </a:rPr>
              <a:t>familiar</a:t>
            </a:r>
            <a:r>
              <a:rPr lang="it-IT" sz="1800" b="0" i="0" u="none" strike="noStrike" baseline="0" dirty="0">
                <a:latin typeface="Arial" panose="020B0604020202020204" pitchFamily="34" charset="0"/>
              </a:rPr>
              <a:t> </a:t>
            </a:r>
            <a:r>
              <a:rPr lang="it-IT" sz="1800" b="0" i="0" u="none" strike="noStrike" baseline="0" dirty="0" err="1">
                <a:latin typeface="Arial" panose="020B0604020202020204" pitchFamily="34" charset="0"/>
              </a:rPr>
              <a:t>object</a:t>
            </a:r>
            <a:r>
              <a:rPr lang="it-IT" sz="1800" b="0" i="0" u="none" strike="noStrike" baseline="0" dirty="0">
                <a:latin typeface="Arial" panose="020B0604020202020204" pitchFamily="34" charset="0"/>
              </a:rPr>
              <a:t> to a new </a:t>
            </a:r>
            <a:r>
              <a:rPr lang="it-IT" sz="1800" b="0" i="0" u="none" strike="noStrike" baseline="0" dirty="0" err="1">
                <a:latin typeface="Arial" panose="020B0604020202020204" pitchFamily="34" charset="0"/>
              </a:rPr>
              <a:t>one</a:t>
            </a:r>
            <a:r>
              <a:rPr lang="it-IT" sz="1800" b="0" i="0" u="none" strike="noStrike" baseline="0" dirty="0">
                <a:latin typeface="Arial" panose="020B0604020202020204" pitchFamily="34" charset="0"/>
              </a:rPr>
              <a:t> and a </a:t>
            </a:r>
            <a:r>
              <a:rPr lang="it-IT" sz="1800" b="0" i="0" u="none" strike="noStrike" baseline="0" dirty="0" err="1">
                <a:latin typeface="Arial" panose="020B0604020202020204" pitchFamily="34" charset="0"/>
              </a:rPr>
              <a:t>skeuomorphic</a:t>
            </a:r>
            <a:r>
              <a:rPr lang="it-IT" sz="1800" b="0" i="0" u="none" strike="noStrike" baseline="0" dirty="0">
                <a:latin typeface="Arial" panose="020B0604020202020204" pitchFamily="34" charset="0"/>
              </a:rPr>
              <a:t> design </a:t>
            </a:r>
            <a:r>
              <a:rPr lang="it-IT" sz="1800" b="0" i="0" u="none" strike="noStrike" baseline="0" dirty="0" err="1">
                <a:latin typeface="Arial" panose="020B0604020202020204" pitchFamily="34" charset="0"/>
              </a:rPr>
              <a:t>may</a:t>
            </a:r>
            <a:r>
              <a:rPr lang="it-IT" sz="1800" b="0" i="0" u="none" strike="noStrike" baseline="0" dirty="0">
                <a:latin typeface="Arial" panose="020B0604020202020204" pitchFamily="34" charset="0"/>
              </a:rPr>
              <a:t> </a:t>
            </a:r>
            <a:r>
              <a:rPr lang="it-IT" sz="1800" b="0" i="0" u="none" strike="noStrike" baseline="0" dirty="0" err="1">
                <a:latin typeface="Arial" panose="020B0604020202020204" pitchFamily="34" charset="0"/>
              </a:rPr>
              <a:t>utilize</a:t>
            </a:r>
            <a:r>
              <a:rPr lang="it-IT" sz="1800" b="0" i="0" u="none" strike="noStrike" baseline="0" dirty="0">
                <a:latin typeface="Arial" panose="020B0604020202020204" pitchFamily="34" charset="0"/>
              </a:rPr>
              <a:t> an </a:t>
            </a:r>
            <a:r>
              <a:rPr lang="it-IT" sz="1800" b="0" i="0" u="none" strike="noStrike" baseline="0" dirty="0" err="1">
                <a:latin typeface="Arial" panose="020B0604020202020204" pitchFamily="34" charset="0"/>
              </a:rPr>
              <a:t>explicit</a:t>
            </a:r>
            <a:r>
              <a:rPr lang="it-IT" sz="1800" b="0" i="0" u="none" strike="noStrike" baseline="0" dirty="0">
                <a:latin typeface="Arial" panose="020B0604020202020204" pitchFamily="34" charset="0"/>
              </a:rPr>
              <a:t> </a:t>
            </a:r>
            <a:r>
              <a:rPr lang="it-IT" sz="1800" b="0" i="0" u="none" strike="noStrike" baseline="0" dirty="0" err="1">
                <a:latin typeface="Arial" panose="020B0604020202020204" pitchFamily="34" charset="0"/>
              </a:rPr>
              <a:t>visual</a:t>
            </a:r>
            <a:r>
              <a:rPr lang="it-IT" sz="1800" b="0" i="0" u="none" strike="noStrike" baseline="0" dirty="0">
                <a:latin typeface="Arial" panose="020B0604020202020204" pitchFamily="34" charset="0"/>
              </a:rPr>
              <a:t> </a:t>
            </a:r>
            <a:r>
              <a:rPr lang="it-IT" sz="1800" b="0" i="0" u="none" strike="noStrike" baseline="0" dirty="0" err="1">
                <a:latin typeface="Arial" panose="020B0604020202020204" pitchFamily="34" charset="0"/>
              </a:rPr>
              <a:t>metaphor</a:t>
            </a:r>
            <a:r>
              <a:rPr lang="it-IT" sz="1800" b="0" i="0" u="none" strike="noStrike" baseline="0" dirty="0">
                <a:latin typeface="Arial" panose="020B0604020202020204" pitchFamily="34" charset="0"/>
              </a:rPr>
              <a:t> in </a:t>
            </a:r>
            <a:r>
              <a:rPr lang="it-IT" sz="1800" b="0" i="0" u="none" strike="noStrike" baseline="0" dirty="0" err="1">
                <a:latin typeface="Arial" panose="020B0604020202020204" pitchFamily="34" charset="0"/>
              </a:rPr>
              <a:t>order</a:t>
            </a:r>
            <a:r>
              <a:rPr lang="it-IT" sz="1800" b="0" i="0" u="none" strike="noStrike" baseline="0" dirty="0">
                <a:latin typeface="Arial" panose="020B0604020202020204" pitchFamily="34" charset="0"/>
              </a:rPr>
              <a:t> to </a:t>
            </a:r>
            <a:r>
              <a:rPr lang="it-IT" sz="1800" b="0" i="0" u="none" strike="noStrike" baseline="0" dirty="0" err="1">
                <a:latin typeface="Arial" panose="020B0604020202020204" pitchFamily="34" charset="0"/>
              </a:rPr>
              <a:t>build</a:t>
            </a:r>
            <a:r>
              <a:rPr lang="it-IT" sz="1800" b="0" i="0" u="none" strike="noStrike" baseline="0" dirty="0">
                <a:latin typeface="Arial" panose="020B0604020202020204" pitchFamily="34" charset="0"/>
              </a:rPr>
              <a:t> on a </a:t>
            </a:r>
            <a:r>
              <a:rPr lang="it-IT" sz="1800" b="0" i="0" u="none" strike="noStrike" baseline="0" dirty="0" err="1">
                <a:latin typeface="Arial" panose="020B0604020202020204" pitchFamily="34" charset="0"/>
              </a:rPr>
              <a:t>conceptual</a:t>
            </a:r>
            <a:r>
              <a:rPr lang="it-IT" sz="1800" b="0" i="0" u="none" strike="noStrike" baseline="0" dirty="0">
                <a:latin typeface="Arial" panose="020B0604020202020204" pitchFamily="34" charset="0"/>
              </a:rPr>
              <a:t> </a:t>
            </a:r>
            <a:r>
              <a:rPr lang="it-IT" sz="1800" b="0" i="0" u="none" strike="noStrike" baseline="0" dirty="0" err="1">
                <a:latin typeface="Arial" panose="020B0604020202020204" pitchFamily="34" charset="0"/>
              </a:rPr>
              <a:t>metaphor</a:t>
            </a:r>
            <a:r>
              <a:rPr lang="it-IT" sz="1800" b="0" i="0" u="none" strike="noStrike" baseline="0" dirty="0">
                <a:latin typeface="Arial" panose="020B0604020202020204" pitchFamily="34" charset="0"/>
              </a:rPr>
              <a:t>. </a:t>
            </a:r>
          </a:p>
          <a:p>
            <a:pPr marL="361950" indent="-361950"/>
            <a:r>
              <a:rPr lang="it-IT" sz="1800" b="0" i="0" u="none" strike="noStrike" baseline="0" dirty="0" err="1">
                <a:latin typeface="Arial" panose="020B0604020202020204" pitchFamily="34" charset="0"/>
              </a:rPr>
              <a:t>But</a:t>
            </a:r>
            <a:r>
              <a:rPr lang="it-IT" sz="1800" b="0" i="0" u="none" strike="noStrike" baseline="0" dirty="0">
                <a:latin typeface="Arial" panose="020B0604020202020204" pitchFamily="34" charset="0"/>
              </a:rPr>
              <a:t> </a:t>
            </a:r>
            <a:r>
              <a:rPr lang="it-IT" sz="1800" b="0" i="0" u="none" strike="noStrike" baseline="0" dirty="0" err="1">
                <a:latin typeface="Arial" panose="020B0604020202020204" pitchFamily="34" charset="0"/>
              </a:rPr>
              <a:t>often</a:t>
            </a:r>
            <a:r>
              <a:rPr lang="it-IT" sz="1800" b="0" i="0" u="none" strike="noStrike" baseline="0" dirty="0">
                <a:latin typeface="Arial" panose="020B0604020202020204" pitchFamily="34" charset="0"/>
              </a:rPr>
              <a:t> the use of a </a:t>
            </a:r>
            <a:r>
              <a:rPr lang="it-IT" sz="1800" b="0" i="0" u="none" strike="noStrike" baseline="0" dirty="0" err="1">
                <a:latin typeface="Arial" panose="020B0604020202020204" pitchFamily="34" charset="0"/>
              </a:rPr>
              <a:t>skeuomorphic</a:t>
            </a:r>
            <a:r>
              <a:rPr lang="it-IT" sz="1800" b="0" i="0" u="none" strike="noStrike" baseline="0" dirty="0">
                <a:latin typeface="Arial" panose="020B0604020202020204" pitchFamily="34" charset="0"/>
              </a:rPr>
              <a:t> design </a:t>
            </a:r>
            <a:r>
              <a:rPr lang="it-IT" sz="1800" b="0" i="0" u="none" strike="noStrike" baseline="0" dirty="0" err="1">
                <a:latin typeface="Arial" panose="020B0604020202020204" pitchFamily="34" charset="0"/>
              </a:rPr>
              <a:t>seems</a:t>
            </a:r>
            <a:r>
              <a:rPr lang="it-IT" sz="1800" b="0" i="0" u="none" strike="noStrike" baseline="0" dirty="0">
                <a:latin typeface="Arial" panose="020B0604020202020204" pitchFamily="34" charset="0"/>
              </a:rPr>
              <a:t> </a:t>
            </a:r>
            <a:r>
              <a:rPr lang="it-IT" sz="1800" b="0" i="0" u="none" strike="noStrike" baseline="0" dirty="0" err="1">
                <a:latin typeface="Arial" panose="020B0604020202020204" pitchFamily="34" charset="0"/>
              </a:rPr>
              <a:t>gratuitous</a:t>
            </a:r>
            <a:r>
              <a:rPr lang="it-IT" sz="1800" b="0" i="0" u="none" strike="noStrike" baseline="0" dirty="0">
                <a:latin typeface="Arial" panose="020B0604020202020204" pitchFamily="34" charset="0"/>
              </a:rPr>
              <a:t>, </a:t>
            </a:r>
            <a:r>
              <a:rPr lang="it-IT" sz="1800" b="0" i="0" u="none" strike="noStrike" baseline="0" dirty="0" err="1">
                <a:latin typeface="Arial" panose="020B0604020202020204" pitchFamily="34" charset="0"/>
              </a:rPr>
              <a:t>unnecessary</a:t>
            </a:r>
            <a:r>
              <a:rPr lang="it-IT" sz="1800" b="0" i="0" u="none" strike="noStrike" baseline="0" dirty="0">
                <a:latin typeface="Arial" panose="020B0604020202020204" pitchFamily="34" charset="0"/>
              </a:rPr>
              <a:t> and an out-of-date </a:t>
            </a:r>
            <a:r>
              <a:rPr lang="it-IT" sz="1800" b="0" i="0" u="none" strike="noStrike" baseline="0" dirty="0" err="1">
                <a:latin typeface="Arial" panose="020B0604020202020204" pitchFamily="34" charset="0"/>
              </a:rPr>
              <a:t>aesthetic</a:t>
            </a:r>
            <a:r>
              <a:rPr lang="it-IT" sz="1800" b="0" i="0" u="none" strike="noStrike" baseline="0" dirty="0">
                <a:latin typeface="Arial" panose="020B0604020202020204" pitchFamily="34" charset="0"/>
              </a:rPr>
              <a:t>. </a:t>
            </a:r>
          </a:p>
          <a:p>
            <a:pPr marL="361950" indent="-361950"/>
            <a:r>
              <a:rPr lang="it-IT" sz="1800" b="0" i="0" u="none" strike="noStrike" baseline="0" dirty="0">
                <a:latin typeface="Arial" panose="020B0604020202020204" pitchFamily="34" charset="0"/>
              </a:rPr>
              <a:t>Apple </a:t>
            </a:r>
            <a:r>
              <a:rPr lang="it-IT" sz="1800" b="0" i="0" u="none" strike="noStrike" baseline="0" dirty="0" err="1">
                <a:latin typeface="Arial" panose="020B0604020202020204" pitchFamily="34" charset="0"/>
              </a:rPr>
              <a:t>have</a:t>
            </a:r>
            <a:r>
              <a:rPr lang="it-IT" sz="1800" b="0" i="0" u="none" strike="noStrike" baseline="0" dirty="0">
                <a:latin typeface="Arial" panose="020B0604020202020204" pitchFamily="34" charset="0"/>
              </a:rPr>
              <a:t> come in for a </a:t>
            </a:r>
            <a:r>
              <a:rPr lang="it-IT" sz="1800" b="0" i="0" u="none" strike="noStrike" baseline="0" dirty="0" err="1">
                <a:latin typeface="Arial" panose="020B0604020202020204" pitchFamily="34" charset="0"/>
              </a:rPr>
              <a:t>lot</a:t>
            </a:r>
            <a:r>
              <a:rPr lang="it-IT" sz="1800" b="0" i="0" u="none" strike="noStrike" baseline="0" dirty="0">
                <a:latin typeface="Arial" panose="020B0604020202020204" pitchFamily="34" charset="0"/>
              </a:rPr>
              <a:t> of </a:t>
            </a:r>
            <a:r>
              <a:rPr lang="it-IT" sz="1800" b="0" i="0" u="none" strike="noStrike" baseline="0" dirty="0" err="1">
                <a:latin typeface="Arial" panose="020B0604020202020204" pitchFamily="34" charset="0"/>
              </a:rPr>
              <a:t>criticism</a:t>
            </a:r>
            <a:r>
              <a:rPr lang="it-IT" sz="1800" b="0" i="0" u="none" strike="noStrike" baseline="0" dirty="0">
                <a:latin typeface="Arial" panose="020B0604020202020204" pitchFamily="34" charset="0"/>
              </a:rPr>
              <a:t> in the OSX </a:t>
            </a:r>
            <a:r>
              <a:rPr lang="it-IT" sz="1800" b="0" i="0" u="none" strike="noStrike" baseline="0" dirty="0" err="1">
                <a:latin typeface="Arial" panose="020B0604020202020204" pitchFamily="34" charset="0"/>
              </a:rPr>
              <a:t>operating</a:t>
            </a:r>
            <a:r>
              <a:rPr lang="it-IT" sz="1800" b="0" i="0" u="none" strike="noStrike" baseline="0" dirty="0">
                <a:latin typeface="Arial" panose="020B0604020202020204" pitchFamily="34" charset="0"/>
              </a:rPr>
              <a:t> </a:t>
            </a:r>
            <a:r>
              <a:rPr lang="it-IT" sz="1800" b="0" i="0" u="none" strike="noStrike" baseline="0" dirty="0" err="1">
                <a:latin typeface="Arial" panose="020B0604020202020204" pitchFamily="34" charset="0"/>
              </a:rPr>
              <a:t>systems</a:t>
            </a:r>
            <a:r>
              <a:rPr lang="it-IT" sz="1800" b="0" i="0" u="none" strike="noStrike" baseline="0" dirty="0">
                <a:latin typeface="Arial" panose="020B0604020202020204" pitchFamily="34" charset="0"/>
              </a:rPr>
              <a:t> for </a:t>
            </a:r>
            <a:r>
              <a:rPr lang="it-IT" sz="1800" b="0" i="0" u="none" strike="noStrike" baseline="0" dirty="0" err="1">
                <a:latin typeface="Arial" panose="020B0604020202020204" pitchFamily="34" charset="0"/>
              </a:rPr>
              <a:t>making</a:t>
            </a:r>
            <a:r>
              <a:rPr lang="it-IT" sz="1800" b="0" i="0" u="none" strike="noStrike" baseline="0" dirty="0">
                <a:latin typeface="Arial" panose="020B0604020202020204" pitchFamily="34" charset="0"/>
              </a:rPr>
              <a:t> the </a:t>
            </a:r>
            <a:r>
              <a:rPr lang="it-IT" sz="1800" b="0" i="0" u="none" strike="noStrike" baseline="0" dirty="0" err="1">
                <a:latin typeface="Arial" panose="020B0604020202020204" pitchFamily="34" charset="0"/>
              </a:rPr>
              <a:t>place</a:t>
            </a:r>
            <a:r>
              <a:rPr lang="it-IT" sz="1800" b="0" i="0" u="none" strike="noStrike" baseline="0" dirty="0">
                <a:latin typeface="Arial" panose="020B0604020202020204" pitchFamily="34" charset="0"/>
              </a:rPr>
              <a:t> </a:t>
            </a:r>
            <a:r>
              <a:rPr lang="it-IT" sz="1800" b="0" i="0" u="none" strike="noStrike" baseline="0" dirty="0" err="1">
                <a:latin typeface="Arial" panose="020B0604020202020204" pitchFamily="34" charset="0"/>
              </a:rPr>
              <a:t>holder</a:t>
            </a:r>
            <a:r>
              <a:rPr lang="it-IT" sz="1800" b="0" i="0" u="none" strike="noStrike" baseline="0" dirty="0">
                <a:latin typeface="Arial" panose="020B0604020202020204" pitchFamily="34" charset="0"/>
              </a:rPr>
              <a:t> for </a:t>
            </a:r>
            <a:r>
              <a:rPr lang="it-IT" sz="1800" b="0" i="0" u="none" strike="noStrike" baseline="0" dirty="0" err="1">
                <a:latin typeface="Arial" panose="020B0604020202020204" pitchFamily="34" charset="0"/>
              </a:rPr>
              <a:t>electronic</a:t>
            </a:r>
            <a:r>
              <a:rPr lang="it-IT" sz="1800" b="0" i="0" u="none" strike="noStrike" baseline="0" dirty="0">
                <a:latin typeface="Arial" panose="020B0604020202020204" pitchFamily="34" charset="0"/>
              </a:rPr>
              <a:t> </a:t>
            </a:r>
            <a:r>
              <a:rPr lang="it-IT" sz="1800" b="0" i="0" u="none" strike="noStrike" baseline="0" dirty="0" err="1">
                <a:latin typeface="Arial" panose="020B0604020202020204" pitchFamily="34" charset="0"/>
              </a:rPr>
              <a:t>magazines</a:t>
            </a:r>
            <a:r>
              <a:rPr lang="it-IT" sz="1800" b="0" i="0" u="none" strike="noStrike" baseline="0" dirty="0">
                <a:latin typeface="Arial" panose="020B0604020202020204" pitchFamily="34" charset="0"/>
              </a:rPr>
              <a:t> look </a:t>
            </a:r>
            <a:r>
              <a:rPr lang="it-IT" sz="1800" b="0" i="0" u="none" strike="noStrike" baseline="0" dirty="0" err="1">
                <a:latin typeface="Arial" panose="020B0604020202020204" pitchFamily="34" charset="0"/>
              </a:rPr>
              <a:t>like</a:t>
            </a:r>
            <a:r>
              <a:rPr lang="it-IT" sz="1800" b="0" i="0" u="none" strike="noStrike" baseline="0" dirty="0">
                <a:latin typeface="Arial" panose="020B0604020202020204" pitchFamily="34" charset="0"/>
              </a:rPr>
              <a:t> an </a:t>
            </a:r>
            <a:r>
              <a:rPr lang="it-IT" sz="1800" b="0" i="0" u="none" strike="noStrike" baseline="0" dirty="0" err="1">
                <a:latin typeface="Arial" panose="020B0604020202020204" pitchFamily="34" charset="0"/>
              </a:rPr>
              <a:t>old-fashioned</a:t>
            </a:r>
            <a:r>
              <a:rPr lang="it-IT" sz="1800" b="0" i="0" u="none" strike="noStrike" baseline="0" dirty="0">
                <a:latin typeface="Arial" panose="020B0604020202020204" pitchFamily="34" charset="0"/>
              </a:rPr>
              <a:t> </a:t>
            </a:r>
            <a:r>
              <a:rPr lang="it-IT" sz="1800" b="0" i="0" u="none" strike="noStrike" baseline="0" dirty="0" err="1">
                <a:latin typeface="Arial" panose="020B0604020202020204" pitchFamily="34" charset="0"/>
              </a:rPr>
              <a:t>wooden</a:t>
            </a:r>
            <a:r>
              <a:rPr lang="it-IT" sz="1800" b="0" i="0" u="none" strike="noStrike" baseline="0" dirty="0">
                <a:latin typeface="Arial" panose="020B0604020202020204" pitchFamily="34" charset="0"/>
              </a:rPr>
              <a:t> </a:t>
            </a:r>
            <a:r>
              <a:rPr lang="it-IT" sz="1800" b="0" i="0" u="none" strike="noStrike" baseline="0" dirty="0" err="1">
                <a:latin typeface="Arial" panose="020B0604020202020204" pitchFamily="34" charset="0"/>
              </a:rPr>
              <a:t>bookshelf</a:t>
            </a:r>
            <a:r>
              <a:rPr lang="it-IT" sz="1800" b="0" i="0" u="none" strike="noStrike" baseline="0" dirty="0">
                <a:latin typeface="Arial" panose="020B0604020202020204" pitchFamily="34" charset="0"/>
              </a:rPr>
              <a:t> and for </a:t>
            </a:r>
            <a:r>
              <a:rPr lang="it-IT" sz="1800" b="0" i="0" u="none" strike="noStrike" baseline="0" dirty="0" err="1">
                <a:latin typeface="Arial" panose="020B0604020202020204" pitchFamily="34" charset="0"/>
              </a:rPr>
              <a:t>making</a:t>
            </a:r>
            <a:r>
              <a:rPr lang="it-IT" sz="1800" b="0" i="0" u="none" strike="noStrike" baseline="0" dirty="0">
                <a:latin typeface="Arial" panose="020B0604020202020204" pitchFamily="34" charset="0"/>
              </a:rPr>
              <a:t> the </a:t>
            </a:r>
            <a:r>
              <a:rPr lang="it-IT" sz="1800" b="0" i="0" u="none" strike="noStrike" baseline="0" dirty="0" err="1">
                <a:latin typeface="Arial" panose="020B0604020202020204" pitchFamily="34" charset="0"/>
              </a:rPr>
              <a:t>calendar</a:t>
            </a:r>
            <a:r>
              <a:rPr lang="it-IT" sz="1800" b="0" i="0" u="none" strike="noStrike" baseline="0" dirty="0">
                <a:latin typeface="Arial" panose="020B0604020202020204" pitchFamily="34" charset="0"/>
              </a:rPr>
              <a:t> look </a:t>
            </a:r>
            <a:r>
              <a:rPr lang="it-IT" sz="1800" b="0" i="0" u="none" strike="noStrike" baseline="0" dirty="0" err="1">
                <a:latin typeface="Arial" panose="020B0604020202020204" pitchFamily="34" charset="0"/>
              </a:rPr>
              <a:t>like</a:t>
            </a:r>
            <a:r>
              <a:rPr lang="it-IT" sz="1800" b="0" i="0" u="none" strike="noStrike" baseline="0" dirty="0">
                <a:latin typeface="Arial" panose="020B0604020202020204" pitchFamily="34" charset="0"/>
              </a:rPr>
              <a:t> an </a:t>
            </a:r>
            <a:r>
              <a:rPr lang="it-IT" sz="1800" b="0" i="0" u="none" strike="noStrike" baseline="0" dirty="0" err="1">
                <a:latin typeface="Arial" panose="020B0604020202020204" pitchFamily="34" charset="0"/>
              </a:rPr>
              <a:t>old</a:t>
            </a:r>
            <a:r>
              <a:rPr lang="it-IT" sz="1800" b="0" i="0" u="none" strike="noStrike" baseline="0" dirty="0">
                <a:latin typeface="Arial" panose="020B0604020202020204" pitchFamily="34" charset="0"/>
              </a:rPr>
              <a:t> </a:t>
            </a:r>
            <a:r>
              <a:rPr lang="it-IT" sz="1800" b="0" i="0" u="none" strike="noStrike" baseline="0" dirty="0" err="1">
                <a:latin typeface="Arial" panose="020B0604020202020204" pitchFamily="34" charset="0"/>
              </a:rPr>
              <a:t>leather</a:t>
            </a:r>
            <a:r>
              <a:rPr lang="it-IT" sz="1800" b="0" i="0" u="none" strike="noStrike" baseline="0" dirty="0">
                <a:latin typeface="Arial" panose="020B0604020202020204" pitchFamily="34" charset="0"/>
              </a:rPr>
              <a:t> </a:t>
            </a:r>
            <a:r>
              <a:rPr lang="it-IT" sz="1800" b="0" i="0" u="none" strike="noStrike" baseline="0" dirty="0" err="1">
                <a:latin typeface="Arial" panose="020B0604020202020204" pitchFamily="34" charset="0"/>
              </a:rPr>
              <a:t>calendar</a:t>
            </a:r>
            <a:r>
              <a:rPr lang="it-IT" sz="1800" b="0" i="0" u="none" strike="noStrike" baseline="0" dirty="0">
                <a:latin typeface="Arial" panose="020B0604020202020204" pitchFamily="34" charset="0"/>
              </a:rPr>
              <a:t>. </a:t>
            </a:r>
          </a:p>
        </p:txBody>
      </p:sp>
      <p:pic>
        <p:nvPicPr>
          <p:cNvPr id="4" name="Picture 3"/>
          <p:cNvPicPr>
            <a:picLocks noChangeAspect="1"/>
          </p:cNvPicPr>
          <p:nvPr/>
        </p:nvPicPr>
        <p:blipFill>
          <a:blip r:embed="rId3"/>
          <a:stretch>
            <a:fillRect/>
          </a:stretch>
        </p:blipFill>
        <p:spPr>
          <a:xfrm>
            <a:off x="6196051" y="2125266"/>
            <a:ext cx="2596060" cy="3448661"/>
          </a:xfrm>
          <a:prstGeom prst="rect">
            <a:avLst/>
          </a:prstGeom>
        </p:spPr>
      </p:pic>
      <p:sp>
        <p:nvSpPr>
          <p:cNvPr id="5" name="TextBox 2">
            <a:extLst>
              <a:ext uri="{FF2B5EF4-FFF2-40B4-BE49-F238E27FC236}">
                <a16:creationId xmlns:a16="http://schemas.microsoft.com/office/drawing/2014/main" id="{DD339E22-1F05-4050-9732-F4DCFB95C81C}"/>
              </a:ext>
            </a:extLst>
          </p:cNvPr>
          <p:cNvSpPr txBox="1"/>
          <p:nvPr/>
        </p:nvSpPr>
        <p:spPr>
          <a:xfrm>
            <a:off x="670718" y="6094410"/>
            <a:ext cx="8197057" cy="214315"/>
          </a:xfrm>
          <a:prstGeom prst="rect">
            <a:avLst/>
          </a:prstGeom>
          <a:noFill/>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r>
              <a:rPr lang="en-US" sz="800" i="1" dirty="0">
                <a:latin typeface="+mj-lt"/>
              </a:rPr>
              <a:t>Source</a:t>
            </a:r>
            <a:r>
              <a:rPr lang="en-US" sz="800" dirty="0">
                <a:latin typeface="+mj-lt"/>
              </a:rPr>
              <a:t>: Mandy Cheng/AFP/Getty Images</a:t>
            </a:r>
            <a:endParaRPr lang="en-IN" sz="800" dirty="0">
              <a:latin typeface="+mj-lt"/>
            </a:endParaRPr>
          </a:p>
        </p:txBody>
      </p:sp>
    </p:spTree>
    <p:extLst>
      <p:ext uri="{BB962C8B-B14F-4D97-AF65-F5344CB8AC3E}">
        <p14:creationId xmlns:p14="http://schemas.microsoft.com/office/powerpoint/2010/main" val="20676549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02419"/>
            <a:ext cx="7886700" cy="725488"/>
          </a:xfrm>
        </p:spPr>
        <p:txBody>
          <a:bodyPr/>
          <a:lstStyle/>
          <a:p>
            <a:r>
              <a:rPr lang="it-IT" sz="3600" b="1" i="0" u="none" strike="noStrike" kern="1400" baseline="0" dirty="0">
                <a:latin typeface="Arial" panose="020B0604020202020204" pitchFamily="34" charset="0"/>
              </a:rPr>
              <a:t>Design languages (1 of 3)</a:t>
            </a:r>
          </a:p>
        </p:txBody>
      </p:sp>
      <p:sp>
        <p:nvSpPr>
          <p:cNvPr id="3" name="Text Placeholder 2"/>
          <p:cNvSpPr>
            <a:spLocks noGrp="1"/>
          </p:cNvSpPr>
          <p:nvPr>
            <p:ph type="body" idx="4294967295"/>
          </p:nvPr>
        </p:nvSpPr>
        <p:spPr>
          <a:xfrm>
            <a:off x="661035" y="1469036"/>
            <a:ext cx="7886700" cy="4351338"/>
          </a:xfrm>
        </p:spPr>
        <p:txBody>
          <a:bodyPr>
            <a:noAutofit/>
          </a:bodyPr>
          <a:lstStyle/>
          <a:p>
            <a:pPr marL="381000" indent="-381000"/>
            <a:r>
              <a:rPr lang="it-IT" sz="2000" b="0" i="0" u="none" strike="noStrike" baseline="0" dirty="0">
                <a:latin typeface="Arial" panose="020B0604020202020204" pitchFamily="34" charset="0"/>
              </a:rPr>
              <a:t>A design language consists of the following:</a:t>
            </a:r>
          </a:p>
          <a:p>
            <a:pPr marL="800100" lvl="1" indent="-427038">
              <a:buFont typeface="Arial" panose="020B0604020202020204" pitchFamily="34" charset="0"/>
              <a:buChar char="‒"/>
            </a:pPr>
            <a:r>
              <a:rPr lang="it-IT" sz="1800" b="0" i="0" u="none" strike="noStrike" baseline="0" dirty="0">
                <a:latin typeface="Arial" panose="020B0604020202020204" pitchFamily="34" charset="0"/>
              </a:rPr>
              <a:t>A set of design elements such as the use of colour, styles and types of buttons, sliders and other widgets</a:t>
            </a:r>
          </a:p>
          <a:p>
            <a:pPr marL="800100" lvl="1" indent="-427038">
              <a:buFont typeface="Arial" panose="020B0604020202020204" pitchFamily="34" charset="0"/>
              <a:buChar char="‒"/>
            </a:pPr>
            <a:r>
              <a:rPr lang="it-IT" sz="1800" b="0" i="0" u="none" strike="noStrike" baseline="0" dirty="0">
                <a:latin typeface="Arial" panose="020B0604020202020204" pitchFamily="34" charset="0"/>
              </a:rPr>
              <a:t>Some principles of composition (i.e. the rules for putting them together)</a:t>
            </a:r>
          </a:p>
          <a:p>
            <a:pPr marL="800100" lvl="1" indent="-427038">
              <a:buFont typeface="Arial" panose="020B0604020202020204" pitchFamily="34" charset="0"/>
              <a:buChar char="‒"/>
            </a:pPr>
            <a:r>
              <a:rPr lang="it-IT" sz="1800" b="0" i="0" u="none" strike="noStrike" baseline="0" dirty="0">
                <a:latin typeface="Arial" panose="020B0604020202020204" pitchFamily="34" charset="0"/>
              </a:rPr>
              <a:t>Collections of qualifying situations – contexts and how they affect the rules.</a:t>
            </a:r>
          </a:p>
          <a:p>
            <a:pPr marL="358775" indent="-358775"/>
            <a:r>
              <a:rPr lang="it-IT" sz="2000" b="0" i="0" u="none" strike="noStrike" baseline="0" dirty="0">
                <a:latin typeface="Arial" panose="020B0604020202020204" pitchFamily="34" charset="0"/>
              </a:rPr>
              <a:t>A consistent design language means that people need only to learn a limited number of design elements and then they can cope with a large variety of different situations. </a:t>
            </a:r>
          </a:p>
          <a:p>
            <a:pPr marL="358775" indent="-358775"/>
            <a:r>
              <a:rPr lang="it-IT" sz="2000" b="0" i="0" u="none" strike="noStrike" baseline="0" dirty="0">
                <a:latin typeface="Arial" panose="020B0604020202020204" pitchFamily="34" charset="0"/>
              </a:rPr>
              <a:t>A design language is how designers build meaning into objects, enabling people to understand what things do and to make distinctions amongst different types of object.</a:t>
            </a:r>
          </a:p>
        </p:txBody>
      </p:sp>
    </p:spTree>
    <p:extLst>
      <p:ext uri="{BB962C8B-B14F-4D97-AF65-F5344CB8AC3E}">
        <p14:creationId xmlns:p14="http://schemas.microsoft.com/office/powerpoint/2010/main" val="4971756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73075"/>
            <a:ext cx="7886700" cy="777824"/>
          </a:xfrm>
        </p:spPr>
        <p:txBody>
          <a:bodyPr/>
          <a:lstStyle/>
          <a:p>
            <a:r>
              <a:rPr lang="it-IT" sz="3600" b="1" i="0" u="none" strike="noStrike" kern="1400" baseline="0" dirty="0">
                <a:latin typeface="Arial" panose="020B0604020202020204" pitchFamily="34" charset="0"/>
              </a:rPr>
              <a:t>Design languages (2 of 3)</a:t>
            </a:r>
          </a:p>
        </p:txBody>
      </p:sp>
      <p:sp>
        <p:nvSpPr>
          <p:cNvPr id="3" name="Text Placeholder 2"/>
          <p:cNvSpPr>
            <a:spLocks noGrp="1"/>
          </p:cNvSpPr>
          <p:nvPr>
            <p:ph type="body" idx="4294967295"/>
          </p:nvPr>
        </p:nvSpPr>
        <p:spPr>
          <a:xfrm>
            <a:off x="658271" y="1468997"/>
            <a:ext cx="7886700" cy="4582203"/>
          </a:xfrm>
        </p:spPr>
        <p:txBody>
          <a:bodyPr>
            <a:noAutofit/>
          </a:bodyPr>
          <a:lstStyle/>
          <a:p>
            <a:pPr marL="371475" indent="-371475"/>
            <a:r>
              <a:rPr lang="it-IT" sz="1600" b="0" i="0" u="none" strike="noStrike" baseline="0" dirty="0">
                <a:latin typeface="Arial" panose="020B0604020202020204" pitchFamily="34" charset="0"/>
              </a:rPr>
              <a:t>Any language provides a way of expressing things and design languages are ways of expressing design concepts. </a:t>
            </a:r>
          </a:p>
          <a:p>
            <a:pPr marL="371475" indent="-371475"/>
            <a:r>
              <a:rPr lang="it-IT" sz="1600" b="0" i="0" u="none" strike="noStrike" baseline="0" dirty="0">
                <a:latin typeface="Arial" panose="020B0604020202020204" pitchFamily="34" charset="0"/>
              </a:rPr>
              <a:t>Languages are useful for particular purposes if they have appropriate elements and appropriate organizing principles and use an appropriate medium for both expression and transmission.</a:t>
            </a:r>
          </a:p>
          <a:p>
            <a:pPr marL="371475" indent="-371475"/>
            <a:r>
              <a:rPr lang="it-IT" sz="1600" b="0" i="0" u="none" strike="noStrike" baseline="0" dirty="0">
                <a:latin typeface="Arial" panose="020B0604020202020204" pitchFamily="34" charset="0"/>
              </a:rPr>
              <a:t>Rheinfrank and Evenson (1996) stress that design languages have most impact when they have become deeply embedded and when people use them and exploit them unconsciously. Their method for design includes developing a design language through the following:</a:t>
            </a:r>
          </a:p>
          <a:p>
            <a:pPr marL="806450" lvl="1" indent="-431800">
              <a:buFont typeface="Arial" panose="020B0604020202020204" pitchFamily="34" charset="0"/>
              <a:buChar char="‒"/>
            </a:pPr>
            <a:r>
              <a:rPr lang="it-IT" sz="1400" b="0" i="0" u="none" strike="noStrike" baseline="0" dirty="0">
                <a:latin typeface="Arial" panose="020B0604020202020204" pitchFamily="34" charset="0"/>
              </a:rPr>
              <a:t>Characterization – the process of describing existing assumptions and any pre-existing design languages</a:t>
            </a:r>
          </a:p>
          <a:p>
            <a:pPr marL="806450" lvl="1" indent="-431800">
              <a:buFont typeface="Arial" panose="020B0604020202020204" pitchFamily="34" charset="0"/>
              <a:buChar char="‒"/>
            </a:pPr>
            <a:r>
              <a:rPr lang="it-IT" sz="1400" b="0" i="0" u="none" strike="noStrike" baseline="0" dirty="0">
                <a:latin typeface="Arial" panose="020B0604020202020204" pitchFamily="34" charset="0"/>
              </a:rPr>
              <a:t>Re-registration – the creation of a new assumption set through exploring trends and needs through field research</a:t>
            </a:r>
          </a:p>
          <a:p>
            <a:pPr marL="806450" lvl="1" indent="-431800">
              <a:buFont typeface="Arial" panose="020B0604020202020204" pitchFamily="34" charset="0"/>
              <a:buChar char="‒"/>
            </a:pPr>
            <a:r>
              <a:rPr lang="it-IT" sz="1400" b="0" i="0" u="none" strike="noStrike" baseline="0" dirty="0">
                <a:latin typeface="Arial" panose="020B0604020202020204" pitchFamily="34" charset="0"/>
              </a:rPr>
              <a:t>Development and demonstration – using storyboards, prototypes and other envisioning techniques</a:t>
            </a:r>
          </a:p>
          <a:p>
            <a:pPr marL="806450" lvl="1" indent="-431800">
              <a:buFont typeface="Arial" panose="020B0604020202020204" pitchFamily="34" charset="0"/>
              <a:buChar char="‒"/>
            </a:pPr>
            <a:r>
              <a:rPr lang="it-IT" sz="1400" b="0" i="0" u="none" strike="noStrike" baseline="0" dirty="0">
                <a:latin typeface="Arial" panose="020B0604020202020204" pitchFamily="34" charset="0"/>
              </a:rPr>
              <a:t>Evaluation of the reactions to the design</a:t>
            </a:r>
          </a:p>
          <a:p>
            <a:pPr marL="806450" lvl="1" indent="-431800">
              <a:buFont typeface="Arial" panose="020B0604020202020204" pitchFamily="34" charset="0"/>
              <a:buChar char="‒"/>
            </a:pPr>
            <a:r>
              <a:rPr lang="it-IT" sz="1400" b="0" i="0" u="none" strike="noStrike" baseline="0" dirty="0">
                <a:latin typeface="Arial" panose="020B0604020202020204" pitchFamily="34" charset="0"/>
              </a:rPr>
              <a:t>Evolution of the language over time. No matter how good a design, it will only last so long – until circumstances force it to be revisited.</a:t>
            </a:r>
          </a:p>
        </p:txBody>
      </p:sp>
    </p:spTree>
    <p:extLst>
      <p:ext uri="{BB962C8B-B14F-4D97-AF65-F5344CB8AC3E}">
        <p14:creationId xmlns:p14="http://schemas.microsoft.com/office/powerpoint/2010/main" val="171976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79413"/>
            <a:ext cx="7886700" cy="573088"/>
          </a:xfrm>
        </p:spPr>
        <p:txBody>
          <a:bodyPr/>
          <a:lstStyle/>
          <a:p>
            <a:r>
              <a:rPr lang="en-US" sz="3600" b="1" i="0" u="none" strike="noStrike" kern="1400" baseline="0" dirty="0">
                <a:latin typeface="Arial" panose="020B0604020202020204" pitchFamily="34" charset="0"/>
              </a:rPr>
              <a:t>Introduction</a:t>
            </a:r>
            <a:r>
              <a:rPr lang="en-US" sz="3600" b="0" i="0" u="none" strike="noStrike" kern="1400" baseline="0" dirty="0">
                <a:latin typeface="Arial" panose="020B0604020202020204" pitchFamily="34" charset="0"/>
              </a:rPr>
              <a:t> </a:t>
            </a:r>
            <a:r>
              <a:rPr lang="en-US" sz="3600" b="1" i="0" u="none" strike="noStrike" kern="1400" baseline="0" dirty="0">
                <a:latin typeface="Arial" panose="020B0604020202020204" pitchFamily="34" charset="0"/>
              </a:rPr>
              <a:t>(2 of 2)</a:t>
            </a:r>
            <a:r>
              <a:rPr lang="en-US" sz="3600" b="0" i="0" u="none" strike="noStrike" kern="1400" baseline="0" dirty="0">
                <a:latin typeface="Arial" panose="020B0604020202020204" pitchFamily="34" charset="0"/>
              </a:rPr>
              <a:t> </a:t>
            </a:r>
          </a:p>
        </p:txBody>
      </p:sp>
      <p:sp>
        <p:nvSpPr>
          <p:cNvPr id="3" name="Text Placeholder 2"/>
          <p:cNvSpPr>
            <a:spLocks noGrp="1"/>
          </p:cNvSpPr>
          <p:nvPr>
            <p:ph type="body" idx="4294967295"/>
          </p:nvPr>
        </p:nvSpPr>
        <p:spPr>
          <a:xfrm>
            <a:off x="657225" y="1438909"/>
            <a:ext cx="7886700" cy="4518025"/>
          </a:xfrm>
        </p:spPr>
        <p:txBody>
          <a:bodyPr>
            <a:normAutofit/>
          </a:bodyPr>
          <a:lstStyle/>
          <a:p>
            <a:pPr marL="361950" lvl="0" indent="-361950">
              <a:lnSpc>
                <a:spcPct val="110000"/>
              </a:lnSpc>
            </a:pPr>
            <a:r>
              <a:rPr lang="en-US" b="0" i="0" u="none" strike="noStrike" baseline="0" dirty="0">
                <a:latin typeface="Arial" panose="020B0604020202020204" pitchFamily="34" charset="0"/>
              </a:rPr>
              <a:t>Conceptual design is concerned with arriving at an abstract description of the system – its logic, functions, structure and content – but not with how the structure and functions are to be physically realized. </a:t>
            </a:r>
          </a:p>
          <a:p>
            <a:pPr marL="361950" lvl="0" indent="-361950">
              <a:lnSpc>
                <a:spcPct val="110000"/>
              </a:lnSpc>
            </a:pPr>
            <a:r>
              <a:rPr lang="en-US" b="0" i="0" u="none" strike="noStrike" baseline="0" dirty="0">
                <a:latin typeface="Arial" panose="020B0604020202020204" pitchFamily="34" charset="0"/>
              </a:rPr>
              <a:t>Physical design is concerned with </a:t>
            </a:r>
          </a:p>
          <a:p>
            <a:pPr marL="800100" lvl="1" indent="-438150">
              <a:lnSpc>
                <a:spcPct val="110000"/>
              </a:lnSpc>
              <a:buFont typeface="Arial" panose="020B0604020202020204" pitchFamily="34" charset="0"/>
              <a:buChar char="‒"/>
            </a:pPr>
            <a:r>
              <a:rPr lang="en-US" sz="2000" b="0" i="0" u="none" strike="noStrike" baseline="0" dirty="0">
                <a:latin typeface="Arial" panose="020B0604020202020204" pitchFamily="34" charset="0"/>
              </a:rPr>
              <a:t>who does what in terms of the allocation of functions and content between people and artefacts, </a:t>
            </a:r>
          </a:p>
          <a:p>
            <a:pPr marL="800100" lvl="1" indent="-438150">
              <a:lnSpc>
                <a:spcPct val="110000"/>
              </a:lnSpc>
              <a:buFont typeface="Arial" panose="020B0604020202020204" pitchFamily="34" charset="0"/>
              <a:buChar char="‒"/>
            </a:pPr>
            <a:r>
              <a:rPr lang="en-US" sz="2000" b="0" i="0" u="none" strike="noStrike" baseline="0" dirty="0">
                <a:latin typeface="Arial" panose="020B0604020202020204" pitchFamily="34" charset="0"/>
              </a:rPr>
              <a:t>what media channels will be used, how they relate to each other and what the touchpoints will be and</a:t>
            </a:r>
          </a:p>
          <a:p>
            <a:pPr marL="800100" lvl="1" indent="-438150">
              <a:lnSpc>
                <a:spcPct val="110000"/>
              </a:lnSpc>
              <a:buFont typeface="Arial" panose="020B0604020202020204" pitchFamily="34" charset="0"/>
              <a:buChar char="‒"/>
            </a:pPr>
            <a:r>
              <a:rPr lang="en-US" sz="2000" b="0" i="0" u="none" strike="noStrike" baseline="0" dirty="0">
                <a:latin typeface="Arial" panose="020B0604020202020204" pitchFamily="34" charset="0"/>
              </a:rPr>
              <a:t>how the artefacts and devices will look and how they behave.</a:t>
            </a:r>
          </a:p>
          <a:p>
            <a:pPr>
              <a:lnSpc>
                <a:spcPct val="110000"/>
              </a:lnSpc>
            </a:pPr>
            <a:endParaRPr lang="en-US" sz="2000" dirty="0"/>
          </a:p>
        </p:txBody>
      </p:sp>
    </p:spTree>
    <p:extLst>
      <p:ext uri="{BB962C8B-B14F-4D97-AF65-F5344CB8AC3E}">
        <p14:creationId xmlns:p14="http://schemas.microsoft.com/office/powerpoint/2010/main" val="3041665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40519"/>
            <a:ext cx="7886700" cy="687388"/>
          </a:xfrm>
        </p:spPr>
        <p:txBody>
          <a:bodyPr/>
          <a:lstStyle/>
          <a:p>
            <a:r>
              <a:rPr lang="it-IT" sz="3600" b="1" i="0" u="none" strike="noStrike" kern="1400" baseline="0" dirty="0">
                <a:latin typeface="Arial" panose="020B0604020202020204" pitchFamily="34" charset="0"/>
              </a:rPr>
              <a:t>Microsoft’s design language</a:t>
            </a:r>
          </a:p>
        </p:txBody>
      </p:sp>
      <p:sp>
        <p:nvSpPr>
          <p:cNvPr id="3" name="Text Placeholder 2"/>
          <p:cNvSpPr>
            <a:spLocks noGrp="1"/>
          </p:cNvSpPr>
          <p:nvPr>
            <p:ph type="body" idx="4294967295"/>
          </p:nvPr>
        </p:nvSpPr>
        <p:spPr>
          <a:xfrm>
            <a:off x="657225" y="1471613"/>
            <a:ext cx="7886700" cy="4754562"/>
          </a:xfrm>
        </p:spPr>
        <p:txBody>
          <a:bodyPr>
            <a:noAutofit/>
          </a:bodyPr>
          <a:lstStyle/>
          <a:p>
            <a:pPr marL="361950" indent="-361950"/>
            <a:r>
              <a:rPr lang="it-IT" sz="1800" b="0" i="0" u="none" strike="noStrike" baseline="0" dirty="0" err="1">
                <a:latin typeface="Arial" panose="020B0604020202020204" pitchFamily="34" charset="0"/>
              </a:rPr>
              <a:t>Starting</a:t>
            </a:r>
            <a:r>
              <a:rPr lang="it-IT" sz="1800" b="0" i="0" u="none" strike="noStrike" baseline="0" dirty="0">
                <a:latin typeface="Arial" panose="020B0604020202020204" pitchFamily="34" charset="0"/>
              </a:rPr>
              <a:t> with the Windows 7 mobile </a:t>
            </a:r>
            <a:r>
              <a:rPr lang="it-IT" sz="1800" b="0" i="0" u="none" strike="noStrike" baseline="0" dirty="0" err="1">
                <a:latin typeface="Arial" panose="020B0604020202020204" pitchFamily="34" charset="0"/>
              </a:rPr>
              <a:t>platform</a:t>
            </a:r>
            <a:r>
              <a:rPr lang="it-IT" sz="1800" b="0" i="0" u="none" strike="noStrike" baseline="0" dirty="0">
                <a:latin typeface="Arial" panose="020B0604020202020204" pitchFamily="34" charset="0"/>
              </a:rPr>
              <a:t> and </a:t>
            </a:r>
            <a:r>
              <a:rPr lang="it-IT" sz="1800" b="0" i="0" u="none" strike="noStrike" baseline="0" dirty="0" err="1">
                <a:latin typeface="Arial" panose="020B0604020202020204" pitchFamily="34" charset="0"/>
              </a:rPr>
              <a:t>moving</a:t>
            </a:r>
            <a:r>
              <a:rPr lang="it-IT" sz="1800" b="0" i="0" u="none" strike="noStrike" baseline="0" dirty="0">
                <a:latin typeface="Arial" panose="020B0604020202020204" pitchFamily="34" charset="0"/>
              </a:rPr>
              <a:t> </a:t>
            </a:r>
            <a:r>
              <a:rPr lang="it-IT" sz="1800" b="0" i="0" u="none" strike="noStrike" baseline="0" dirty="0" err="1">
                <a:latin typeface="Arial" panose="020B0604020202020204" pitchFamily="34" charset="0"/>
              </a:rPr>
              <a:t>onto</a:t>
            </a:r>
            <a:r>
              <a:rPr lang="it-IT" sz="1800" b="0" i="0" u="none" strike="noStrike" baseline="0" dirty="0">
                <a:latin typeface="Arial" panose="020B0604020202020204" pitchFamily="34" charset="0"/>
              </a:rPr>
              <a:t> the desktop in Windows 8, Microsoft </a:t>
            </a:r>
            <a:r>
              <a:rPr lang="it-IT" sz="1800" b="0" i="0" u="none" strike="noStrike" baseline="0" dirty="0" err="1">
                <a:latin typeface="Arial" panose="020B0604020202020204" pitchFamily="34" charset="0"/>
              </a:rPr>
              <a:t>introduced</a:t>
            </a:r>
            <a:r>
              <a:rPr lang="it-IT" sz="1800" b="0" i="0" u="none" strike="noStrike" baseline="0" dirty="0">
                <a:latin typeface="Arial" panose="020B0604020202020204" pitchFamily="34" charset="0"/>
              </a:rPr>
              <a:t> a new design </a:t>
            </a:r>
            <a:r>
              <a:rPr lang="it-IT" sz="1800" b="0" i="0" u="none" strike="noStrike" baseline="0" dirty="0" err="1">
                <a:latin typeface="Arial" panose="020B0604020202020204" pitchFamily="34" charset="0"/>
              </a:rPr>
              <a:t>language</a:t>
            </a:r>
            <a:r>
              <a:rPr lang="it-IT" sz="1800" b="0" i="0" u="none" strike="noStrike" baseline="0" dirty="0">
                <a:latin typeface="Arial" panose="020B0604020202020204" pitchFamily="34" charset="0"/>
              </a:rPr>
              <a:t> for </a:t>
            </a:r>
            <a:r>
              <a:rPr lang="it-IT" sz="1800" b="0" i="0" u="none" strike="noStrike" baseline="0" dirty="0" err="1">
                <a:latin typeface="Arial" panose="020B0604020202020204" pitchFamily="34" charset="0"/>
              </a:rPr>
              <a:t>their</a:t>
            </a:r>
            <a:r>
              <a:rPr lang="it-IT" sz="1800" b="0" i="0" u="none" strike="noStrike" baseline="0" dirty="0">
                <a:latin typeface="Arial" panose="020B0604020202020204" pitchFamily="34" charset="0"/>
              </a:rPr>
              <a:t> </a:t>
            </a:r>
            <a:r>
              <a:rPr lang="it-IT" sz="1800" b="0" i="0" u="none" strike="noStrike" baseline="0" dirty="0" err="1">
                <a:latin typeface="Arial" panose="020B0604020202020204" pitchFamily="34" charset="0"/>
              </a:rPr>
              <a:t>products</a:t>
            </a:r>
            <a:r>
              <a:rPr lang="it-IT" sz="1800" b="0" i="0" u="none" strike="noStrike" baseline="0" dirty="0">
                <a:latin typeface="Arial" panose="020B0604020202020204" pitchFamily="34" charset="0"/>
              </a:rPr>
              <a:t>. </a:t>
            </a:r>
          </a:p>
          <a:p>
            <a:pPr marL="361950" indent="-361950"/>
            <a:r>
              <a:rPr lang="it-IT" sz="1800" b="0" i="0" u="none" strike="noStrike" baseline="0" dirty="0" err="1">
                <a:latin typeface="Arial" panose="020B0604020202020204" pitchFamily="34" charset="0"/>
              </a:rPr>
              <a:t>Originally</a:t>
            </a:r>
            <a:r>
              <a:rPr lang="it-IT" sz="1800" b="0" i="0" u="none" strike="noStrike" baseline="0" dirty="0">
                <a:latin typeface="Arial" panose="020B0604020202020204" pitchFamily="34" charset="0"/>
              </a:rPr>
              <a:t> </a:t>
            </a:r>
            <a:r>
              <a:rPr lang="it-IT" sz="1800" b="0" i="0" u="none" strike="noStrike" baseline="0" dirty="0" err="1">
                <a:latin typeface="Arial" panose="020B0604020202020204" pitchFamily="34" charset="0"/>
              </a:rPr>
              <a:t>called</a:t>
            </a:r>
            <a:r>
              <a:rPr lang="it-IT" sz="1800" b="0" i="0" u="none" strike="noStrike" baseline="0" dirty="0">
                <a:latin typeface="Arial" panose="020B0604020202020204" pitchFamily="34" charset="0"/>
              </a:rPr>
              <a:t> ‘Metro’, the </a:t>
            </a:r>
            <a:r>
              <a:rPr lang="it-IT" sz="1800" b="0" i="0" u="none" strike="noStrike" baseline="0" dirty="0" err="1">
                <a:latin typeface="Arial" panose="020B0604020202020204" pitchFamily="34" charset="0"/>
              </a:rPr>
              <a:t>inspiration</a:t>
            </a:r>
            <a:r>
              <a:rPr lang="it-IT" sz="1800" b="0" i="0" u="none" strike="noStrike" baseline="0" dirty="0">
                <a:latin typeface="Arial" panose="020B0604020202020204" pitchFamily="34" charset="0"/>
              </a:rPr>
              <a:t> for the </a:t>
            </a:r>
            <a:r>
              <a:rPr lang="it-IT" sz="1800" b="0" i="0" u="none" strike="noStrike" baseline="0" dirty="0" err="1">
                <a:latin typeface="Arial" panose="020B0604020202020204" pitchFamily="34" charset="0"/>
              </a:rPr>
              <a:t>language</a:t>
            </a:r>
            <a:r>
              <a:rPr lang="it-IT" sz="1800" b="0" i="0" u="none" strike="noStrike" baseline="0" dirty="0">
                <a:latin typeface="Arial" panose="020B0604020202020204" pitchFamily="34" charset="0"/>
              </a:rPr>
              <a:t> </a:t>
            </a:r>
            <a:r>
              <a:rPr lang="it-IT" sz="1800" b="0" i="0" u="none" strike="noStrike" baseline="0" dirty="0" err="1">
                <a:latin typeface="Arial" panose="020B0604020202020204" pitchFamily="34" charset="0"/>
              </a:rPr>
              <a:t>is</a:t>
            </a:r>
            <a:r>
              <a:rPr lang="it-IT" sz="1800" b="0" i="0" u="none" strike="noStrike" baseline="0" dirty="0">
                <a:latin typeface="Arial" panose="020B0604020202020204" pitchFamily="34" charset="0"/>
              </a:rPr>
              <a:t> </a:t>
            </a:r>
            <a:r>
              <a:rPr lang="it-IT" sz="1800" b="0" i="0" u="none" strike="noStrike" baseline="0" dirty="0" err="1">
                <a:latin typeface="Arial" panose="020B0604020202020204" pitchFamily="34" charset="0"/>
              </a:rPr>
              <a:t>described</a:t>
            </a:r>
            <a:r>
              <a:rPr lang="it-IT" sz="1800" b="0" i="0" u="none" strike="noStrike" baseline="0" dirty="0">
                <a:latin typeface="Arial" panose="020B0604020202020204" pitchFamily="34" charset="0"/>
              </a:rPr>
              <a:t> on </a:t>
            </a:r>
            <a:r>
              <a:rPr lang="it-IT" sz="1800" b="0" i="0" u="none" strike="noStrike" baseline="0" dirty="0" err="1">
                <a:latin typeface="Arial" panose="020B0604020202020204" pitchFamily="34" charset="0"/>
              </a:rPr>
              <a:t>their</a:t>
            </a:r>
            <a:r>
              <a:rPr lang="it-IT" sz="1800" b="0" i="0" u="none" strike="noStrike" baseline="0" dirty="0">
                <a:latin typeface="Arial" panose="020B0604020202020204" pitchFamily="34" charset="0"/>
              </a:rPr>
              <a:t> website </a:t>
            </a:r>
            <a:r>
              <a:rPr lang="it-IT" sz="1800" b="0" i="0" u="none" strike="noStrike" baseline="0" dirty="0" err="1">
                <a:latin typeface="Arial" panose="020B0604020202020204" pitchFamily="34" charset="0"/>
              </a:rPr>
              <a:t>as</a:t>
            </a:r>
            <a:r>
              <a:rPr lang="it-IT" sz="1800" b="0" i="0" u="none" strike="noStrike" baseline="0" dirty="0">
                <a:latin typeface="Arial" panose="020B0604020202020204" pitchFamily="34" charset="0"/>
              </a:rPr>
              <a:t> </a:t>
            </a:r>
            <a:r>
              <a:rPr lang="it-IT" sz="1800" b="0" i="0" u="none" strike="noStrike" baseline="0" dirty="0" err="1">
                <a:latin typeface="Arial" panose="020B0604020202020204" pitchFamily="34" charset="0"/>
              </a:rPr>
              <a:t>being</a:t>
            </a:r>
            <a:r>
              <a:rPr lang="it-IT" sz="1800" b="0" i="0" u="none" strike="noStrike" baseline="0" dirty="0">
                <a:latin typeface="Arial" panose="020B0604020202020204" pitchFamily="34" charset="0"/>
              </a:rPr>
              <a:t> </a:t>
            </a:r>
            <a:r>
              <a:rPr lang="it-IT" sz="1800" b="0" i="0" u="none" strike="noStrike" baseline="0" dirty="0" err="1">
                <a:latin typeface="Arial" panose="020B0604020202020204" pitchFamily="34" charset="0"/>
              </a:rPr>
              <a:t>Swiss</a:t>
            </a:r>
            <a:r>
              <a:rPr lang="it-IT" sz="1800" b="0" i="0" u="none" strike="noStrike" baseline="0" dirty="0">
                <a:latin typeface="Arial" panose="020B0604020202020204" pitchFamily="34" charset="0"/>
              </a:rPr>
              <a:t> </a:t>
            </a:r>
            <a:r>
              <a:rPr lang="it-IT" sz="1800" b="0" i="0" u="none" strike="noStrike" baseline="0" dirty="0" err="1">
                <a:latin typeface="Arial" panose="020B0604020202020204" pitchFamily="34" charset="0"/>
              </a:rPr>
              <a:t>influenced</a:t>
            </a:r>
            <a:r>
              <a:rPr lang="it-IT" sz="1800" b="0" i="0" u="none" strike="noStrike" baseline="0" dirty="0">
                <a:latin typeface="Arial" panose="020B0604020202020204" pitchFamily="34" charset="0"/>
              </a:rPr>
              <a:t> </a:t>
            </a:r>
            <a:r>
              <a:rPr lang="it-IT" sz="1800" b="0" i="0" u="none" strike="noStrike" baseline="0" dirty="0" err="1">
                <a:latin typeface="Arial" panose="020B0604020202020204" pitchFamily="34" charset="0"/>
              </a:rPr>
              <a:t>print</a:t>
            </a:r>
            <a:r>
              <a:rPr lang="it-IT" sz="1800" b="0" i="0" u="none" strike="noStrike" baseline="0" dirty="0">
                <a:latin typeface="Arial" panose="020B0604020202020204" pitchFamily="34" charset="0"/>
              </a:rPr>
              <a:t> and packaging and </a:t>
            </a:r>
            <a:r>
              <a:rPr lang="it-IT" sz="1800" b="0" i="0" u="none" strike="noStrike" baseline="0" dirty="0" err="1">
                <a:latin typeface="Arial" panose="020B0604020202020204" pitchFamily="34" charset="0"/>
              </a:rPr>
              <a:t>railway</a:t>
            </a:r>
            <a:r>
              <a:rPr lang="it-IT" sz="1800" b="0" i="0" u="none" strike="noStrike" baseline="0" dirty="0">
                <a:latin typeface="Arial" panose="020B0604020202020204" pitchFamily="34" charset="0"/>
              </a:rPr>
              <a:t> </a:t>
            </a:r>
            <a:r>
              <a:rPr lang="it-IT" sz="1800" b="0" i="0" u="none" strike="noStrike" baseline="0" dirty="0" err="1">
                <a:latin typeface="Arial" panose="020B0604020202020204" pitchFamily="34" charset="0"/>
              </a:rPr>
              <a:t>signage</a:t>
            </a:r>
            <a:r>
              <a:rPr lang="it-IT" sz="1800" b="0" i="0" u="none" strike="noStrike" baseline="0" dirty="0">
                <a:latin typeface="Arial" panose="020B0604020202020204" pitchFamily="34" charset="0"/>
              </a:rPr>
              <a:t> with the focus on </a:t>
            </a:r>
            <a:r>
              <a:rPr lang="it-IT" sz="1800" b="0" i="0" u="none" strike="noStrike" baseline="0" dirty="0" err="1">
                <a:latin typeface="Arial" panose="020B0604020202020204" pitchFamily="34" charset="0"/>
              </a:rPr>
              <a:t>motion</a:t>
            </a:r>
            <a:r>
              <a:rPr lang="it-IT" sz="1800" b="0" i="0" u="none" strike="noStrike" baseline="0" dirty="0">
                <a:latin typeface="Arial" panose="020B0604020202020204" pitchFamily="34" charset="0"/>
              </a:rPr>
              <a:t> and </a:t>
            </a:r>
            <a:r>
              <a:rPr lang="it-IT" sz="1800" b="0" i="0" u="none" strike="noStrike" baseline="0" dirty="0" err="1">
                <a:latin typeface="Arial" panose="020B0604020202020204" pitchFamily="34" charset="0"/>
              </a:rPr>
              <a:t>content</a:t>
            </a:r>
            <a:r>
              <a:rPr lang="it-IT" sz="1800" b="0" i="0" u="none" strike="noStrike" baseline="0" dirty="0">
                <a:latin typeface="Arial" panose="020B0604020202020204" pitchFamily="34" charset="0"/>
              </a:rPr>
              <a:t> over </a:t>
            </a:r>
            <a:r>
              <a:rPr lang="it-IT" sz="1800" b="0" i="0" u="none" strike="noStrike" baseline="0" dirty="0" err="1">
                <a:latin typeface="Arial" panose="020B0604020202020204" pitchFamily="34" charset="0"/>
              </a:rPr>
              <a:t>chrome</a:t>
            </a:r>
            <a:r>
              <a:rPr lang="it-IT" sz="1800" b="0" i="0" u="none" strike="noStrike" baseline="0" dirty="0">
                <a:latin typeface="Arial" panose="020B0604020202020204" pitchFamily="34" charset="0"/>
              </a:rPr>
              <a:t>. </a:t>
            </a:r>
          </a:p>
          <a:p>
            <a:pPr marL="361950" indent="-361950"/>
            <a:r>
              <a:rPr lang="it-IT" sz="1800" b="0" i="0" u="none" strike="noStrike" baseline="0" dirty="0">
                <a:latin typeface="Arial" panose="020B0604020202020204" pitchFamily="34" charset="0"/>
              </a:rPr>
              <a:t>The </a:t>
            </a:r>
            <a:r>
              <a:rPr lang="it-IT" sz="1800" b="0" i="0" u="none" strike="noStrike" baseline="0" dirty="0" err="1">
                <a:latin typeface="Arial" panose="020B0604020202020204" pitchFamily="34" charset="0"/>
              </a:rPr>
              <a:t>language</a:t>
            </a:r>
            <a:r>
              <a:rPr lang="it-IT" sz="1800" b="0" i="0" u="none" strike="noStrike" baseline="0" dirty="0">
                <a:latin typeface="Arial" panose="020B0604020202020204" pitchFamily="34" charset="0"/>
              </a:rPr>
              <a:t> </a:t>
            </a:r>
            <a:r>
              <a:rPr lang="it-IT" sz="1800" b="0" i="0" u="none" strike="noStrike" baseline="0" dirty="0" err="1">
                <a:latin typeface="Arial" panose="020B0604020202020204" pitchFamily="34" charset="0"/>
              </a:rPr>
              <a:t>has</a:t>
            </a:r>
            <a:r>
              <a:rPr lang="it-IT" sz="1800" b="0" i="0" u="none" strike="noStrike" baseline="0" dirty="0">
                <a:latin typeface="Arial" panose="020B0604020202020204" pitchFamily="34" charset="0"/>
              </a:rPr>
              <a:t> </a:t>
            </a:r>
            <a:r>
              <a:rPr lang="it-IT" sz="1800" b="0" i="0" u="none" strike="noStrike" baseline="0" dirty="0" err="1">
                <a:latin typeface="Arial" panose="020B0604020202020204" pitchFamily="34" charset="0"/>
              </a:rPr>
              <a:t>evolved</a:t>
            </a:r>
            <a:r>
              <a:rPr lang="it-IT" sz="1800" b="0" i="0" u="none" strike="noStrike" baseline="0" dirty="0">
                <a:latin typeface="Arial" panose="020B0604020202020204" pitchFamily="34" charset="0"/>
              </a:rPr>
              <a:t> </a:t>
            </a:r>
            <a:r>
              <a:rPr lang="it-IT" sz="1800" b="0" i="0" u="none" strike="noStrike" baseline="0" dirty="0" err="1">
                <a:latin typeface="Arial" panose="020B0604020202020204" pitchFamily="34" charset="0"/>
              </a:rPr>
              <a:t>further</a:t>
            </a:r>
            <a:r>
              <a:rPr lang="it-IT" sz="1800" b="0" i="0" u="none" strike="noStrike" baseline="0" dirty="0">
                <a:latin typeface="Arial" panose="020B0604020202020204" pitchFamily="34" charset="0"/>
              </a:rPr>
              <a:t> in Windows 8 and Windows 10.</a:t>
            </a:r>
          </a:p>
          <a:p>
            <a:pPr marL="361950" indent="-361950"/>
            <a:r>
              <a:rPr lang="it-IT" sz="1800" b="0" i="0" u="none" strike="noStrike" baseline="0" dirty="0">
                <a:latin typeface="Arial" panose="020B0604020202020204" pitchFamily="34" charset="0"/>
              </a:rPr>
              <a:t>The main features of the design language were as follows: </a:t>
            </a:r>
          </a:p>
          <a:p>
            <a:pPr marL="800100" lvl="1" indent="-428625">
              <a:buFont typeface="Arial" panose="020B0604020202020204" pitchFamily="34" charset="0"/>
              <a:buChar char="‒"/>
            </a:pPr>
            <a:r>
              <a:rPr lang="it-IT" sz="1600" b="0" i="0" u="none" strike="noStrike" baseline="0" dirty="0">
                <a:latin typeface="Arial" panose="020B0604020202020204" pitchFamily="34" charset="0"/>
              </a:rPr>
              <a:t>Motion. A </a:t>
            </a:r>
            <a:r>
              <a:rPr lang="it-IT" sz="1600" b="0" i="0" u="none" strike="noStrike" baseline="0" dirty="0" err="1">
                <a:latin typeface="Arial" panose="020B0604020202020204" pitchFamily="34" charset="0"/>
              </a:rPr>
              <a:t>system</a:t>
            </a:r>
            <a:r>
              <a:rPr lang="it-IT" sz="1600" b="0" i="0" u="none" strike="noStrike" baseline="0" dirty="0">
                <a:latin typeface="Arial" panose="020B0604020202020204" pitchFamily="34" charset="0"/>
              </a:rPr>
              <a:t> </a:t>
            </a:r>
            <a:r>
              <a:rPr lang="it-IT" sz="1600" b="0" i="0" u="none" strike="noStrike" baseline="0" dirty="0" err="1">
                <a:latin typeface="Arial" panose="020B0604020202020204" pitchFamily="34" charset="0"/>
              </a:rPr>
              <a:t>is</a:t>
            </a:r>
            <a:r>
              <a:rPr lang="it-IT" sz="1600" b="0" i="0" u="none" strike="noStrike" baseline="0" dirty="0">
                <a:latin typeface="Arial" panose="020B0604020202020204" pitchFamily="34" charset="0"/>
              </a:rPr>
              <a:t> </a:t>
            </a:r>
            <a:r>
              <a:rPr lang="it-IT" sz="1600" b="0" i="0" u="none" strike="noStrike" baseline="0" dirty="0" err="1">
                <a:latin typeface="Arial" panose="020B0604020202020204" pitchFamily="34" charset="0"/>
              </a:rPr>
              <a:t>created</a:t>
            </a:r>
            <a:r>
              <a:rPr lang="it-IT" sz="1600" b="0" i="0" u="none" strike="noStrike" baseline="0" dirty="0">
                <a:latin typeface="Arial" panose="020B0604020202020204" pitchFamily="34" charset="0"/>
              </a:rPr>
              <a:t> to </a:t>
            </a:r>
            <a:r>
              <a:rPr lang="it-IT" sz="1600" b="0" i="0" u="none" strike="noStrike" baseline="0" dirty="0" err="1">
                <a:latin typeface="Arial" panose="020B0604020202020204" pitchFamily="34" charset="0"/>
              </a:rPr>
              <a:t>bring</a:t>
            </a:r>
            <a:r>
              <a:rPr lang="it-IT" sz="1600" b="0" i="0" u="none" strike="noStrike" baseline="0" dirty="0">
                <a:latin typeface="Arial" panose="020B0604020202020204" pitchFamily="34" charset="0"/>
              </a:rPr>
              <a:t> the </a:t>
            </a:r>
            <a:r>
              <a:rPr lang="it-IT" sz="1600" b="0" i="0" u="none" strike="noStrike" baseline="0" dirty="0" err="1">
                <a:latin typeface="Arial" panose="020B0604020202020204" pitchFamily="34" charset="0"/>
              </a:rPr>
              <a:t>interface</a:t>
            </a:r>
            <a:r>
              <a:rPr lang="it-IT" sz="1600" b="0" i="0" u="none" strike="noStrike" baseline="0" dirty="0">
                <a:latin typeface="Arial" panose="020B0604020202020204" pitchFamily="34" charset="0"/>
              </a:rPr>
              <a:t> to life by </a:t>
            </a:r>
            <a:r>
              <a:rPr lang="it-IT" sz="1600" b="0" i="0" u="none" strike="noStrike" baseline="0" dirty="0" err="1">
                <a:latin typeface="Arial" panose="020B0604020202020204" pitchFamily="34" charset="0"/>
              </a:rPr>
              <a:t>developing</a:t>
            </a:r>
            <a:r>
              <a:rPr lang="it-IT" sz="1600" b="0" i="0" u="none" strike="noStrike" baseline="0" dirty="0">
                <a:latin typeface="Arial" panose="020B0604020202020204" pitchFamily="34" charset="0"/>
              </a:rPr>
              <a:t> a </a:t>
            </a:r>
            <a:r>
              <a:rPr lang="it-IT" sz="1600" b="0" i="0" u="none" strike="noStrike" baseline="0" dirty="0" err="1">
                <a:latin typeface="Arial" panose="020B0604020202020204" pitchFamily="34" charset="0"/>
              </a:rPr>
              <a:t>consistent</a:t>
            </a:r>
            <a:r>
              <a:rPr lang="it-IT" sz="1600" b="0" i="0" u="none" strike="noStrike" baseline="0" dirty="0">
                <a:latin typeface="Arial" panose="020B0604020202020204" pitchFamily="34" charset="0"/>
              </a:rPr>
              <a:t> set of </a:t>
            </a:r>
            <a:r>
              <a:rPr lang="it-IT" sz="1600" b="0" i="0" u="none" strike="noStrike" baseline="0" dirty="0" err="1">
                <a:latin typeface="Arial" panose="020B0604020202020204" pitchFamily="34" charset="0"/>
              </a:rPr>
              <a:t>motions</a:t>
            </a:r>
            <a:r>
              <a:rPr lang="it-IT" sz="1600" b="0" i="0" u="none" strike="noStrike" baseline="0" dirty="0">
                <a:latin typeface="Arial" panose="020B0604020202020204" pitchFamily="34" charset="0"/>
              </a:rPr>
              <a:t> or </a:t>
            </a:r>
            <a:r>
              <a:rPr lang="it-IT" sz="1600" b="0" i="0" u="none" strike="noStrike" baseline="0" dirty="0" err="1">
                <a:latin typeface="Arial" panose="020B0604020202020204" pitchFamily="34" charset="0"/>
              </a:rPr>
              <a:t>animations</a:t>
            </a:r>
            <a:r>
              <a:rPr lang="it-IT" sz="1600" b="0" i="0" u="none" strike="noStrike" baseline="0" dirty="0">
                <a:latin typeface="Arial" panose="020B0604020202020204" pitchFamily="34" charset="0"/>
              </a:rPr>
              <a:t> </a:t>
            </a:r>
            <a:r>
              <a:rPr lang="it-IT" sz="1600" b="0" i="0" u="none" strike="noStrike" baseline="0" dirty="0" err="1">
                <a:latin typeface="Arial" panose="020B0604020202020204" pitchFamily="34" charset="0"/>
              </a:rPr>
              <a:t>which</a:t>
            </a:r>
            <a:r>
              <a:rPr lang="it-IT" sz="1600" b="0" i="0" u="none" strike="noStrike" baseline="0" dirty="0">
                <a:latin typeface="Arial" panose="020B0604020202020204" pitchFamily="34" charset="0"/>
              </a:rPr>
              <a:t> </a:t>
            </a:r>
            <a:r>
              <a:rPr lang="it-IT" sz="1600" b="0" i="0" u="none" strike="noStrike" baseline="0" dirty="0" err="1">
                <a:latin typeface="Arial" panose="020B0604020202020204" pitchFamily="34" charset="0"/>
              </a:rPr>
              <a:t>provide</a:t>
            </a:r>
            <a:r>
              <a:rPr lang="it-IT" sz="1600" b="0" i="0" u="none" strike="noStrike" baseline="0" dirty="0">
                <a:latin typeface="Arial" panose="020B0604020202020204" pitchFamily="34" charset="0"/>
              </a:rPr>
              <a:t> </a:t>
            </a:r>
            <a:r>
              <a:rPr lang="it-IT" sz="1600" b="0" i="0" u="none" strike="noStrike" baseline="0" dirty="0" err="1">
                <a:latin typeface="Arial" panose="020B0604020202020204" pitchFamily="34" charset="0"/>
              </a:rPr>
              <a:t>context</a:t>
            </a:r>
            <a:r>
              <a:rPr lang="it-IT" sz="1600" b="0" i="0" u="none" strike="noStrike" baseline="0" dirty="0">
                <a:latin typeface="Arial" panose="020B0604020202020204" pitchFamily="34" charset="0"/>
              </a:rPr>
              <a:t> for </a:t>
            </a:r>
            <a:r>
              <a:rPr lang="it-IT" sz="1600" b="0" i="0" u="none" strike="noStrike" baseline="0" dirty="0" err="1">
                <a:latin typeface="Arial" panose="020B0604020202020204" pitchFamily="34" charset="0"/>
              </a:rPr>
              <a:t>usability</a:t>
            </a:r>
            <a:r>
              <a:rPr lang="it-IT" sz="1600" b="0" i="0" u="none" strike="noStrike" baseline="0" dirty="0">
                <a:latin typeface="Arial" panose="020B0604020202020204" pitchFamily="34" charset="0"/>
              </a:rPr>
              <a:t>.</a:t>
            </a:r>
          </a:p>
          <a:p>
            <a:pPr marL="800100" lvl="1" indent="-428625">
              <a:buFont typeface="Arial" panose="020B0604020202020204" pitchFamily="34" charset="0"/>
              <a:buChar char="‒"/>
            </a:pPr>
            <a:r>
              <a:rPr lang="it-IT" sz="1600" b="0" i="0" u="none" strike="noStrike" baseline="0" dirty="0" err="1">
                <a:latin typeface="Arial" panose="020B0604020202020204" pitchFamily="34" charset="0"/>
              </a:rPr>
              <a:t>Typography</a:t>
            </a:r>
            <a:r>
              <a:rPr lang="it-IT" sz="1600" b="0" i="0" u="none" strike="noStrike" baseline="0" dirty="0">
                <a:latin typeface="Arial" panose="020B0604020202020204" pitchFamily="34" charset="0"/>
              </a:rPr>
              <a:t>. </a:t>
            </a:r>
            <a:r>
              <a:rPr lang="it-IT" sz="1600" b="0" i="0" u="none" strike="noStrike" baseline="0" dirty="0" err="1">
                <a:latin typeface="Arial" panose="020B0604020202020204" pitchFamily="34" charset="0"/>
              </a:rPr>
              <a:t>Aiming</a:t>
            </a:r>
            <a:r>
              <a:rPr lang="it-IT" sz="1600" b="0" i="0" u="none" strike="noStrike" baseline="0" dirty="0">
                <a:latin typeface="Arial" panose="020B0604020202020204" pitchFamily="34" charset="0"/>
              </a:rPr>
              <a:t> for the right balance of </a:t>
            </a:r>
            <a:r>
              <a:rPr lang="it-IT" sz="1600" b="0" i="0" u="none" strike="noStrike" baseline="0" dirty="0" err="1">
                <a:latin typeface="Arial" panose="020B0604020202020204" pitchFamily="34" charset="0"/>
              </a:rPr>
              <a:t>weight</a:t>
            </a:r>
            <a:r>
              <a:rPr lang="it-IT" sz="1600" b="0" i="0" u="none" strike="noStrike" baseline="0" dirty="0">
                <a:latin typeface="Arial" panose="020B0604020202020204" pitchFamily="34" charset="0"/>
              </a:rPr>
              <a:t> and </a:t>
            </a:r>
            <a:r>
              <a:rPr lang="it-IT" sz="1600" b="0" i="0" u="none" strike="noStrike" baseline="0" dirty="0" err="1">
                <a:latin typeface="Arial" panose="020B0604020202020204" pitchFamily="34" charset="0"/>
              </a:rPr>
              <a:t>positioning</a:t>
            </a:r>
            <a:r>
              <a:rPr lang="it-IT" sz="1600" b="0" i="0" u="none" strike="noStrike" baseline="0" dirty="0">
                <a:latin typeface="Arial" panose="020B0604020202020204" pitchFamily="34" charset="0"/>
              </a:rPr>
              <a:t> can help </a:t>
            </a:r>
            <a:r>
              <a:rPr lang="it-IT" sz="1600" b="0" i="0" u="none" strike="noStrike" baseline="0" dirty="0" err="1">
                <a:latin typeface="Arial" panose="020B0604020202020204" pitchFamily="34" charset="0"/>
              </a:rPr>
              <a:t>lead</a:t>
            </a:r>
            <a:r>
              <a:rPr lang="it-IT" sz="1600" b="0" i="0" u="none" strike="noStrike" baseline="0" dirty="0">
                <a:latin typeface="Arial" panose="020B0604020202020204" pitchFamily="34" charset="0"/>
              </a:rPr>
              <a:t> </a:t>
            </a:r>
            <a:r>
              <a:rPr lang="it-IT" sz="1600" b="0" i="0" u="none" strike="noStrike" baseline="0" dirty="0" err="1">
                <a:latin typeface="Arial" panose="020B0604020202020204" pitchFamily="34" charset="0"/>
              </a:rPr>
              <a:t>users</a:t>
            </a:r>
            <a:r>
              <a:rPr lang="it-IT" sz="1600" b="0" i="0" u="none" strike="noStrike" baseline="0" dirty="0">
                <a:latin typeface="Arial" panose="020B0604020202020204" pitchFamily="34" charset="0"/>
              </a:rPr>
              <a:t> to more </a:t>
            </a:r>
            <a:r>
              <a:rPr lang="it-IT" sz="1600" b="0" i="0" u="none" strike="noStrike" baseline="0" dirty="0" err="1">
                <a:latin typeface="Arial" panose="020B0604020202020204" pitchFamily="34" charset="0"/>
              </a:rPr>
              <a:t>content</a:t>
            </a:r>
            <a:r>
              <a:rPr lang="it-IT" sz="1600" b="0" i="0" u="none" strike="noStrike" baseline="0" dirty="0">
                <a:latin typeface="Arial" panose="020B0604020202020204" pitchFamily="34" charset="0"/>
              </a:rPr>
              <a:t>.</a:t>
            </a:r>
          </a:p>
          <a:p>
            <a:pPr marL="800100" lvl="1" indent="-428625">
              <a:buFont typeface="Arial" panose="020B0604020202020204" pitchFamily="34" charset="0"/>
              <a:buChar char="‒"/>
            </a:pPr>
            <a:r>
              <a:rPr lang="it-IT" sz="1600" b="0" i="0" u="none" strike="noStrike" baseline="0" dirty="0">
                <a:latin typeface="Arial" panose="020B0604020202020204" pitchFamily="34" charset="0"/>
              </a:rPr>
              <a:t>Content </a:t>
            </a:r>
            <a:r>
              <a:rPr lang="it-IT" sz="1600" b="0" i="0" u="none" strike="noStrike" baseline="0" dirty="0" err="1">
                <a:latin typeface="Arial" panose="020B0604020202020204" pitchFamily="34" charset="0"/>
              </a:rPr>
              <a:t>not</a:t>
            </a:r>
            <a:r>
              <a:rPr lang="it-IT" sz="1600" b="0" i="0" u="none" strike="noStrike" baseline="0" dirty="0">
                <a:latin typeface="Arial" panose="020B0604020202020204" pitchFamily="34" charset="0"/>
              </a:rPr>
              <a:t> </a:t>
            </a:r>
            <a:r>
              <a:rPr lang="it-IT" sz="1600" b="0" i="0" u="none" strike="noStrike" baseline="0" dirty="0" err="1">
                <a:latin typeface="Arial" panose="020B0604020202020204" pitchFamily="34" charset="0"/>
              </a:rPr>
              <a:t>Chrome</a:t>
            </a:r>
            <a:r>
              <a:rPr lang="it-IT" sz="1600" b="0" i="0" u="none" strike="noStrike" baseline="0" dirty="0">
                <a:latin typeface="Arial" panose="020B0604020202020204" pitchFamily="34" charset="0"/>
              </a:rPr>
              <a:t>. Extra </a:t>
            </a:r>
            <a:r>
              <a:rPr lang="it-IT" sz="1600" b="0" i="0" u="none" strike="noStrike" baseline="0" dirty="0" err="1">
                <a:latin typeface="Arial" panose="020B0604020202020204" pitchFamily="34" charset="0"/>
              </a:rPr>
              <a:t>chrome</a:t>
            </a:r>
            <a:r>
              <a:rPr lang="it-IT" sz="1600" b="0" i="0" u="none" strike="noStrike" baseline="0" dirty="0">
                <a:latin typeface="Arial" panose="020B0604020202020204" pitchFamily="34" charset="0"/>
              </a:rPr>
              <a:t> </a:t>
            </a:r>
            <a:r>
              <a:rPr lang="it-IT" sz="1600" b="0" i="0" u="none" strike="noStrike" baseline="0" dirty="0" err="1">
                <a:latin typeface="Arial" panose="020B0604020202020204" pitchFamily="34" charset="0"/>
              </a:rPr>
              <a:t>is</a:t>
            </a:r>
            <a:r>
              <a:rPr lang="it-IT" sz="1600" b="0" i="0" u="none" strike="noStrike" baseline="0" dirty="0">
                <a:latin typeface="Arial" panose="020B0604020202020204" pitchFamily="34" charset="0"/>
              </a:rPr>
              <a:t> </a:t>
            </a:r>
            <a:r>
              <a:rPr lang="it-IT" sz="1600" b="0" i="0" u="none" strike="noStrike" baseline="0" dirty="0" err="1">
                <a:latin typeface="Arial" panose="020B0604020202020204" pitchFamily="34" charset="0"/>
              </a:rPr>
              <a:t>removed</a:t>
            </a:r>
            <a:r>
              <a:rPr lang="it-IT" sz="1600" b="0" i="0" u="none" strike="noStrike" baseline="0" dirty="0">
                <a:latin typeface="Arial" panose="020B0604020202020204" pitchFamily="34" charset="0"/>
              </a:rPr>
              <a:t> so </a:t>
            </a:r>
            <a:r>
              <a:rPr lang="it-IT" sz="1600" b="0" i="0" u="none" strike="noStrike" baseline="0" dirty="0" err="1">
                <a:latin typeface="Arial" panose="020B0604020202020204" pitchFamily="34" charset="0"/>
              </a:rPr>
              <a:t>that</a:t>
            </a:r>
            <a:r>
              <a:rPr lang="it-IT" sz="1600" b="0" i="0" u="none" strike="noStrike" baseline="0" dirty="0">
                <a:latin typeface="Arial" panose="020B0604020202020204" pitchFamily="34" charset="0"/>
              </a:rPr>
              <a:t> in the UI, the </a:t>
            </a:r>
            <a:r>
              <a:rPr lang="it-IT" sz="1600" b="0" i="0" u="none" strike="noStrike" baseline="0" dirty="0" err="1">
                <a:latin typeface="Arial" panose="020B0604020202020204" pitchFamily="34" charset="0"/>
              </a:rPr>
              <a:t>main</a:t>
            </a:r>
            <a:r>
              <a:rPr lang="it-IT" sz="1600" b="0" i="0" u="none" strike="noStrike" baseline="0" dirty="0">
                <a:latin typeface="Arial" panose="020B0604020202020204" pitchFamily="34" charset="0"/>
              </a:rPr>
              <a:t> focus </a:t>
            </a:r>
            <a:r>
              <a:rPr lang="it-IT" sz="1600" b="0" i="0" u="none" strike="noStrike" baseline="0" dirty="0" err="1">
                <a:latin typeface="Arial" panose="020B0604020202020204" pitchFamily="34" charset="0"/>
              </a:rPr>
              <a:t>becomes</a:t>
            </a:r>
            <a:r>
              <a:rPr lang="it-IT" sz="1600" b="0" i="0" u="none" strike="noStrike" baseline="0" dirty="0">
                <a:latin typeface="Arial" panose="020B0604020202020204" pitchFamily="34" charset="0"/>
              </a:rPr>
              <a:t> the </a:t>
            </a:r>
            <a:r>
              <a:rPr lang="it-IT" sz="1600" b="0" i="0" u="none" strike="noStrike" baseline="0" dirty="0" err="1">
                <a:latin typeface="Arial" panose="020B0604020202020204" pitchFamily="34" charset="0"/>
              </a:rPr>
              <a:t>content</a:t>
            </a:r>
            <a:r>
              <a:rPr lang="it-IT" sz="1600" b="0" i="0" u="none" strike="noStrike" baseline="0" dirty="0">
                <a:latin typeface="Arial" panose="020B0604020202020204" pitchFamily="34" charset="0"/>
              </a:rPr>
              <a:t>.</a:t>
            </a:r>
          </a:p>
          <a:p>
            <a:pPr marL="800100" lvl="1" indent="-428625">
              <a:buFont typeface="Arial" panose="020B0604020202020204" pitchFamily="34" charset="0"/>
              <a:buChar char="‒"/>
            </a:pPr>
            <a:r>
              <a:rPr lang="it-IT" sz="1600" b="0" i="0" u="none" strike="noStrike" baseline="0" dirty="0" err="1">
                <a:latin typeface="Arial" panose="020B0604020202020204" pitchFamily="34" charset="0"/>
              </a:rPr>
              <a:t>Honesty</a:t>
            </a:r>
            <a:r>
              <a:rPr lang="it-IT" sz="1600" b="0" i="0" u="none" strike="noStrike" baseline="0" dirty="0">
                <a:latin typeface="Arial" panose="020B0604020202020204" pitchFamily="34" charset="0"/>
              </a:rPr>
              <a:t>. Design </a:t>
            </a:r>
            <a:r>
              <a:rPr lang="it-IT" sz="1600" b="0" i="0" u="none" strike="noStrike" baseline="0" dirty="0" err="1">
                <a:latin typeface="Arial" panose="020B0604020202020204" pitchFamily="34" charset="0"/>
              </a:rPr>
              <a:t>specifically</a:t>
            </a:r>
            <a:r>
              <a:rPr lang="it-IT" sz="1600" b="0" i="0" u="none" strike="noStrike" baseline="0" dirty="0">
                <a:latin typeface="Arial" panose="020B0604020202020204" pitchFamily="34" charset="0"/>
              </a:rPr>
              <a:t> for a </a:t>
            </a:r>
            <a:r>
              <a:rPr lang="it-IT" sz="1600" b="0" i="0" u="none" strike="noStrike" baseline="0" dirty="0" err="1">
                <a:latin typeface="Arial" panose="020B0604020202020204" pitchFamily="34" charset="0"/>
              </a:rPr>
              <a:t>hand-held</a:t>
            </a:r>
            <a:r>
              <a:rPr lang="it-IT" sz="1600" b="0" i="0" u="none" strike="noStrike" baseline="0" dirty="0">
                <a:latin typeface="Arial" panose="020B0604020202020204" pitchFamily="34" charset="0"/>
              </a:rPr>
              <a:t> </a:t>
            </a:r>
            <a:r>
              <a:rPr lang="it-IT" sz="1600" b="0" i="0" u="none" strike="noStrike" baseline="0" dirty="0" err="1">
                <a:latin typeface="Arial" panose="020B0604020202020204" pitchFamily="34" charset="0"/>
              </a:rPr>
              <a:t>device</a:t>
            </a:r>
            <a:r>
              <a:rPr lang="it-IT" sz="1600" b="0" i="0" u="none" strike="noStrike" baseline="0" dirty="0">
                <a:latin typeface="Arial" panose="020B0604020202020204" pitchFamily="34" charset="0"/>
              </a:rPr>
              <a:t>, </a:t>
            </a:r>
            <a:r>
              <a:rPr lang="it-IT" sz="1600" b="0" i="0" u="none" strike="noStrike" baseline="0" dirty="0" err="1">
                <a:latin typeface="Arial" panose="020B0604020202020204" pitchFamily="34" charset="0"/>
              </a:rPr>
              <a:t>incorporating</a:t>
            </a:r>
            <a:r>
              <a:rPr lang="it-IT" sz="1600" b="0" i="0" u="none" strike="noStrike" baseline="0" dirty="0">
                <a:latin typeface="Arial" panose="020B0604020202020204" pitchFamily="34" charset="0"/>
              </a:rPr>
              <a:t> a high </a:t>
            </a:r>
            <a:r>
              <a:rPr lang="it-IT" sz="1600" b="0" i="0" u="none" strike="noStrike" baseline="0" dirty="0" err="1">
                <a:latin typeface="Arial" panose="020B0604020202020204" pitchFamily="34" charset="0"/>
              </a:rPr>
              <a:t>resolution</a:t>
            </a:r>
            <a:r>
              <a:rPr lang="it-IT" sz="1600" b="0" i="0" u="none" strike="noStrike" baseline="0" dirty="0">
                <a:latin typeface="Arial" panose="020B0604020202020204" pitchFamily="34" charset="0"/>
              </a:rPr>
              <a:t> screen and </a:t>
            </a:r>
            <a:r>
              <a:rPr lang="it-IT" sz="1600" b="0" i="0" u="none" strike="noStrike" baseline="0" dirty="0" err="1">
                <a:latin typeface="Arial" panose="020B0604020202020204" pitchFamily="34" charset="0"/>
              </a:rPr>
              <a:t>using</a:t>
            </a:r>
            <a:r>
              <a:rPr lang="it-IT" sz="1600" b="0" i="0" u="none" strike="noStrike" baseline="0" dirty="0">
                <a:latin typeface="Arial" panose="020B0604020202020204" pitchFamily="34" charset="0"/>
              </a:rPr>
              <a:t> </a:t>
            </a:r>
            <a:r>
              <a:rPr lang="it-IT" sz="1600" b="0" i="0" u="none" strike="noStrike" baseline="0" dirty="0" err="1">
                <a:latin typeface="Arial" panose="020B0604020202020204" pitchFamily="34" charset="0"/>
              </a:rPr>
              <a:t>touch</a:t>
            </a:r>
            <a:r>
              <a:rPr lang="it-IT" sz="1600" b="0" i="0" u="none" strike="noStrike" baseline="0" dirty="0">
                <a:latin typeface="Arial" panose="020B0604020202020204" pitchFamily="34" charset="0"/>
              </a:rPr>
              <a:t>. </a:t>
            </a:r>
            <a:r>
              <a:rPr lang="it-IT" sz="1600" b="0" i="0" u="none" strike="noStrike" baseline="0" dirty="0" err="1">
                <a:latin typeface="Arial" panose="020B0604020202020204" pitchFamily="34" charset="0"/>
              </a:rPr>
              <a:t>Interaction</a:t>
            </a:r>
            <a:r>
              <a:rPr lang="it-IT" sz="1600" b="0" i="0" u="none" strike="noStrike" baseline="0" dirty="0">
                <a:latin typeface="Arial" panose="020B0604020202020204" pitchFamily="34" charset="0"/>
              </a:rPr>
              <a:t> </a:t>
            </a:r>
            <a:r>
              <a:rPr lang="it-IT" sz="1600" b="0" i="0" u="none" strike="noStrike" baseline="0" dirty="0" err="1">
                <a:latin typeface="Arial" panose="020B0604020202020204" pitchFamily="34" charset="0"/>
              </a:rPr>
              <a:t>is</a:t>
            </a:r>
            <a:r>
              <a:rPr lang="it-IT" sz="1600" b="0" i="0" u="none" strike="noStrike" baseline="0" dirty="0">
                <a:latin typeface="Arial" panose="020B0604020202020204" pitchFamily="34" charset="0"/>
              </a:rPr>
              <a:t> </a:t>
            </a:r>
            <a:r>
              <a:rPr lang="it-IT" sz="1600" b="0" i="0" u="none" strike="noStrike" baseline="0" dirty="0" err="1">
                <a:latin typeface="Arial" panose="020B0604020202020204" pitchFamily="34" charset="0"/>
              </a:rPr>
              <a:t>expedited</a:t>
            </a:r>
            <a:r>
              <a:rPr lang="it-IT" sz="1600" b="0" i="0" u="none" strike="noStrike" baseline="0" dirty="0">
                <a:latin typeface="Arial" panose="020B0604020202020204" pitchFamily="34" charset="0"/>
              </a:rPr>
              <a:t> and made </a:t>
            </a:r>
            <a:r>
              <a:rPr lang="it-IT" sz="1600" b="0" i="0" u="none" strike="noStrike" baseline="0" dirty="0" err="1">
                <a:latin typeface="Arial" panose="020B0604020202020204" pitchFamily="34" charset="0"/>
              </a:rPr>
              <a:t>simple</a:t>
            </a:r>
            <a:r>
              <a:rPr lang="it-IT" sz="1600" b="0" i="0" u="none" strike="noStrike" baseline="0" dirty="0">
                <a:latin typeface="Arial" panose="020B0604020202020204" pitchFamily="34" charset="0"/>
              </a:rPr>
              <a:t>.</a:t>
            </a:r>
          </a:p>
        </p:txBody>
      </p:sp>
    </p:spTree>
    <p:extLst>
      <p:ext uri="{BB962C8B-B14F-4D97-AF65-F5344CB8AC3E}">
        <p14:creationId xmlns:p14="http://schemas.microsoft.com/office/powerpoint/2010/main" val="20443202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12222"/>
            <a:ext cx="7886700" cy="737630"/>
          </a:xfrm>
        </p:spPr>
        <p:txBody>
          <a:bodyPr/>
          <a:lstStyle/>
          <a:p>
            <a:r>
              <a:rPr lang="it-IT" sz="3600" b="1" i="0" u="none" strike="noStrike" kern="1400" baseline="0" dirty="0">
                <a:latin typeface="Arial" panose="020B0604020202020204" pitchFamily="34" charset="0"/>
              </a:rPr>
              <a:t>Design languages</a:t>
            </a:r>
            <a:r>
              <a:rPr lang="it-IT" sz="3600" b="1" i="0" u="none" strike="noStrike" kern="1400" dirty="0">
                <a:latin typeface="Arial" panose="020B0604020202020204" pitchFamily="34" charset="0"/>
              </a:rPr>
              <a:t> </a:t>
            </a:r>
            <a:r>
              <a:rPr lang="it-IT" sz="3600" b="1" i="0" u="none" strike="noStrike" kern="1400" baseline="0" dirty="0">
                <a:latin typeface="Arial" panose="020B0604020202020204" pitchFamily="34" charset="0"/>
              </a:rPr>
              <a:t>(3 of 3)</a:t>
            </a:r>
            <a:r>
              <a:rPr lang="it-IT" sz="3600" b="0" i="0" u="none" strike="noStrike" kern="1400" baseline="0" dirty="0">
                <a:latin typeface="Arial" panose="020B0604020202020204" pitchFamily="34" charset="0"/>
              </a:rPr>
              <a:t> </a:t>
            </a:r>
          </a:p>
        </p:txBody>
      </p:sp>
      <p:sp>
        <p:nvSpPr>
          <p:cNvPr id="3" name="Text Placeholder 2"/>
          <p:cNvSpPr>
            <a:spLocks noGrp="1"/>
          </p:cNvSpPr>
          <p:nvPr>
            <p:ph type="body" idx="4294967295"/>
          </p:nvPr>
        </p:nvSpPr>
        <p:spPr>
          <a:xfrm>
            <a:off x="653391" y="1482411"/>
            <a:ext cx="7886700" cy="4799867"/>
          </a:xfrm>
        </p:spPr>
        <p:txBody>
          <a:bodyPr>
            <a:noAutofit/>
          </a:bodyPr>
          <a:lstStyle/>
          <a:p>
            <a:pPr marL="361950" indent="-361950"/>
            <a:r>
              <a:rPr lang="it-IT" sz="2000" b="0" i="0" u="none" strike="noStrike" baseline="0" dirty="0">
                <a:latin typeface="Arial" panose="020B0604020202020204" pitchFamily="34" charset="0"/>
              </a:rPr>
              <a:t>Design languages help ensure transparency, helping people to understand what is going on inside a device. </a:t>
            </a:r>
          </a:p>
          <a:p>
            <a:pPr marL="361950" indent="-361950"/>
            <a:r>
              <a:rPr lang="it-IT" sz="2000" b="0" i="0" u="none" strike="noStrike" baseline="0" dirty="0">
                <a:latin typeface="Arial" panose="020B0604020202020204" pitchFamily="34" charset="0"/>
              </a:rPr>
              <a:t>They also afford transferability of knowledge from one device to another. </a:t>
            </a:r>
          </a:p>
          <a:p>
            <a:pPr marL="361950" indent="-361950"/>
            <a:r>
              <a:rPr lang="it-IT" sz="2000" b="0" i="0" u="none" strike="noStrike" baseline="0" dirty="0">
                <a:latin typeface="Arial" panose="020B0604020202020204" pitchFamily="34" charset="0"/>
              </a:rPr>
              <a:t>The user of one Android phone can generally expect to find similar design on another Android phone. </a:t>
            </a:r>
          </a:p>
          <a:p>
            <a:pPr marL="361950" indent="-361950"/>
            <a:r>
              <a:rPr lang="it-IT" sz="2000" b="0" i="0" u="none" strike="noStrike" baseline="0" dirty="0">
                <a:latin typeface="Arial" panose="020B0604020202020204" pitchFamily="34" charset="0"/>
              </a:rPr>
              <a:t>This also means that people will more readily see opportunities to use a device or function and will expect certain behaviours, structures or functions. </a:t>
            </a:r>
          </a:p>
          <a:p>
            <a:pPr marL="361950" indent="-361950"/>
            <a:r>
              <a:rPr lang="it-IT" sz="2000" b="0" i="0" u="none" strike="noStrike" baseline="0" dirty="0">
                <a:latin typeface="Arial" panose="020B0604020202020204" pitchFamily="34" charset="0"/>
              </a:rPr>
              <a:t>Finally, people will identify with a style, which helps define their identity; they act through the design language.</a:t>
            </a:r>
          </a:p>
        </p:txBody>
      </p:sp>
    </p:spTree>
    <p:extLst>
      <p:ext uri="{BB962C8B-B14F-4D97-AF65-F5344CB8AC3E}">
        <p14:creationId xmlns:p14="http://schemas.microsoft.com/office/powerpoint/2010/main" val="12989683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77257"/>
            <a:ext cx="7886700" cy="1325563"/>
          </a:xfrm>
        </p:spPr>
        <p:txBody>
          <a:bodyPr/>
          <a:lstStyle/>
          <a:p>
            <a:r>
              <a:rPr lang="it-IT" sz="3600" b="1" i="0" u="none" strike="noStrike" kern="1400" baseline="0" dirty="0">
                <a:latin typeface="Arial" panose="020B0604020202020204" pitchFamily="34" charset="0"/>
              </a:rPr>
              <a:t>Design language for the music player (1 of 2)</a:t>
            </a:r>
          </a:p>
        </p:txBody>
      </p:sp>
      <p:sp>
        <p:nvSpPr>
          <p:cNvPr id="3" name="Text Placeholder 2"/>
          <p:cNvSpPr>
            <a:spLocks noGrp="1"/>
          </p:cNvSpPr>
          <p:nvPr>
            <p:ph type="body" idx="4294967295"/>
          </p:nvPr>
        </p:nvSpPr>
        <p:spPr>
          <a:xfrm>
            <a:off x="657540" y="1567445"/>
            <a:ext cx="7886700" cy="4351338"/>
          </a:xfrm>
        </p:spPr>
        <p:txBody>
          <a:bodyPr>
            <a:noAutofit/>
          </a:bodyPr>
          <a:lstStyle/>
          <a:p>
            <a:pPr marL="361950" indent="-361950"/>
            <a:r>
              <a:rPr lang="it-IT" sz="1800" b="0" i="0" u="none" strike="noStrike" baseline="0" dirty="0">
                <a:latin typeface="Arial" panose="020B0604020202020204" pitchFamily="34" charset="0"/>
              </a:rPr>
              <a:t>The music player app described earlier was envisaged as working on a touchscreen environment where serious functional constraints were imposed by the size and proximity of text in the display. </a:t>
            </a:r>
          </a:p>
          <a:p>
            <a:pPr marL="361950" indent="-361950"/>
            <a:r>
              <a:rPr lang="it-IT" sz="1800" b="0" i="0" u="none" strike="noStrike" baseline="0" dirty="0">
                <a:latin typeface="Arial" panose="020B0604020202020204" pitchFamily="34" charset="0"/>
              </a:rPr>
              <a:t>Selecting by simple touch was probably the most intuitive solution. However, all but the smallest fingers would find it hard to pick a track unambiguously unless the text was large and widely spaced. </a:t>
            </a:r>
          </a:p>
          <a:p>
            <a:pPr marL="361950" indent="-361950"/>
            <a:r>
              <a:rPr lang="it-IT" sz="1800" b="0" i="0" u="none" strike="noStrike" baseline="0" dirty="0">
                <a:latin typeface="Arial" panose="020B0604020202020204" pitchFamily="34" charset="0"/>
              </a:rPr>
              <a:t>One possible solution that was proposed is shown in Figure 9.10.</a:t>
            </a:r>
          </a:p>
          <a:p>
            <a:pPr marL="361950" indent="-361950"/>
            <a:r>
              <a:rPr lang="it-IT" sz="1800" b="0" i="0" u="none" strike="noStrike" baseline="0" dirty="0">
                <a:latin typeface="Arial" panose="020B0604020202020204" pitchFamily="34" charset="0"/>
              </a:rPr>
              <a:t>People can drag the track into the white slot in the module (A) to select it. </a:t>
            </a:r>
          </a:p>
          <a:p>
            <a:pPr marL="361950" indent="-361950"/>
            <a:r>
              <a:rPr lang="it-IT" sz="1800" b="0" i="0" u="none" strike="noStrike" baseline="0" dirty="0">
                <a:latin typeface="Arial" panose="020B0604020202020204" pitchFamily="34" charset="0"/>
              </a:rPr>
              <a:t>In this instance, the interaction can take two possible courses: people either drag the track into the slot and take their finger away, resulting in the track being loaded, or they can abort the selection, in which case the track returns automatically to its position in the Rolodex. </a:t>
            </a:r>
          </a:p>
          <a:p>
            <a:pPr marL="361950" indent="-361950"/>
            <a:r>
              <a:rPr lang="it-IT" sz="1800" b="0" i="0" u="none" strike="noStrike" baseline="0" dirty="0">
                <a:latin typeface="Arial" panose="020B0604020202020204" pitchFamily="34" charset="0"/>
              </a:rPr>
              <a:t>This ‘recoverability factor’ is one of the basic design principles.</a:t>
            </a:r>
          </a:p>
        </p:txBody>
      </p:sp>
    </p:spTree>
    <p:extLst>
      <p:ext uri="{BB962C8B-B14F-4D97-AF65-F5344CB8AC3E}">
        <p14:creationId xmlns:p14="http://schemas.microsoft.com/office/powerpoint/2010/main" val="4422190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75054"/>
            <a:ext cx="7886700" cy="1325563"/>
          </a:xfrm>
        </p:spPr>
        <p:txBody>
          <a:bodyPr/>
          <a:lstStyle/>
          <a:p>
            <a:r>
              <a:rPr lang="it-IT" sz="3600" b="1" i="0" u="none" strike="noStrike" kern="1400" baseline="0" dirty="0">
                <a:latin typeface="Arial" panose="020B0604020202020204" pitchFamily="34" charset="0"/>
              </a:rPr>
              <a:t>Design language for the music player (2 of 2)</a:t>
            </a:r>
          </a:p>
        </p:txBody>
      </p:sp>
      <p:sp>
        <p:nvSpPr>
          <p:cNvPr id="3" name="Text Placeholder 2"/>
          <p:cNvSpPr>
            <a:spLocks noGrp="1"/>
          </p:cNvSpPr>
          <p:nvPr>
            <p:ph type="body" idx="4294967295"/>
          </p:nvPr>
        </p:nvSpPr>
        <p:spPr>
          <a:xfrm>
            <a:off x="658794" y="1567405"/>
            <a:ext cx="4052906" cy="4714874"/>
          </a:xfrm>
        </p:spPr>
        <p:txBody>
          <a:bodyPr>
            <a:noAutofit/>
          </a:bodyPr>
          <a:lstStyle/>
          <a:p>
            <a:pPr marL="361950" indent="-361950"/>
            <a:r>
              <a:rPr lang="it-IT" sz="2000" b="0" i="0" u="none" strike="noStrike" baseline="0" dirty="0" err="1">
                <a:latin typeface="Arial" panose="020B0604020202020204" pitchFamily="34" charset="0"/>
              </a:rPr>
              <a:t>Whether</a:t>
            </a:r>
            <a:r>
              <a:rPr lang="it-IT" sz="2000" b="0" i="0" u="none" strike="noStrike" baseline="0" dirty="0">
                <a:latin typeface="Arial" panose="020B0604020202020204" pitchFamily="34" charset="0"/>
              </a:rPr>
              <a:t> the </a:t>
            </a:r>
            <a:r>
              <a:rPr lang="it-IT" sz="2000" b="0" i="0" u="none" strike="noStrike" baseline="0" dirty="0" err="1">
                <a:latin typeface="Arial" panose="020B0604020202020204" pitchFamily="34" charset="0"/>
              </a:rPr>
              <a:t>interaction</a:t>
            </a:r>
            <a:r>
              <a:rPr lang="it-IT" sz="2000" b="0" i="0" u="none" strike="noStrike" baseline="0" dirty="0">
                <a:latin typeface="Arial" panose="020B0604020202020204" pitchFamily="34" charset="0"/>
              </a:rPr>
              <a:t> </a:t>
            </a:r>
            <a:r>
              <a:rPr lang="it-IT" sz="2000" b="0" i="0" u="none" strike="noStrike" baseline="0" dirty="0" err="1">
                <a:latin typeface="Arial" panose="020B0604020202020204" pitchFamily="34" charset="0"/>
              </a:rPr>
              <a:t>is</a:t>
            </a:r>
            <a:r>
              <a:rPr lang="it-IT" sz="2000" b="0" i="0" u="none" strike="noStrike" baseline="0" dirty="0">
                <a:latin typeface="Arial" panose="020B0604020202020204" pitchFamily="34" charset="0"/>
              </a:rPr>
              <a:t> </a:t>
            </a:r>
            <a:r>
              <a:rPr lang="it-IT" sz="2000" b="0" i="0" u="none" strike="noStrike" baseline="0" dirty="0" err="1">
                <a:latin typeface="Arial" panose="020B0604020202020204" pitchFamily="34" charset="0"/>
              </a:rPr>
              <a:t>completed</a:t>
            </a:r>
            <a:r>
              <a:rPr lang="it-IT" sz="2000" b="0" i="0" u="none" strike="noStrike" baseline="0" dirty="0">
                <a:latin typeface="Arial" panose="020B0604020202020204" pitchFamily="34" charset="0"/>
              </a:rPr>
              <a:t> or </a:t>
            </a:r>
            <a:r>
              <a:rPr lang="it-IT" sz="2000" b="0" i="0" u="none" strike="noStrike" baseline="0" dirty="0" err="1">
                <a:latin typeface="Arial" panose="020B0604020202020204" pitchFamily="34" charset="0"/>
              </a:rPr>
              <a:t>aborted</a:t>
            </a:r>
            <a:r>
              <a:rPr lang="it-IT" sz="2000" b="0" i="0" u="none" strike="noStrike" baseline="0" dirty="0">
                <a:latin typeface="Arial" panose="020B0604020202020204" pitchFamily="34" charset="0"/>
              </a:rPr>
              <a:t>, the text item </a:t>
            </a:r>
            <a:r>
              <a:rPr lang="it-IT" sz="2000" b="0" i="0" u="none" strike="noStrike" baseline="0" dirty="0" err="1">
                <a:latin typeface="Arial" panose="020B0604020202020204" pitchFamily="34" charset="0"/>
              </a:rPr>
              <a:t>changes</a:t>
            </a:r>
            <a:r>
              <a:rPr lang="it-IT" sz="2000" b="0" i="0" u="none" strike="noStrike" baseline="0" dirty="0">
                <a:latin typeface="Arial" panose="020B0604020202020204" pitchFamily="34" charset="0"/>
              </a:rPr>
              <a:t> colour from </a:t>
            </a:r>
            <a:r>
              <a:rPr lang="it-IT" sz="2000" b="0" i="0" u="none" strike="noStrike" baseline="0" dirty="0" err="1">
                <a:latin typeface="Arial" panose="020B0604020202020204" pitchFamily="34" charset="0"/>
              </a:rPr>
              <a:t>black</a:t>
            </a:r>
            <a:r>
              <a:rPr lang="it-IT" sz="2000" b="0" i="0" u="none" strike="noStrike" baseline="0" dirty="0">
                <a:latin typeface="Arial" panose="020B0604020202020204" pitchFamily="34" charset="0"/>
              </a:rPr>
              <a:t> (B) to </a:t>
            </a:r>
            <a:r>
              <a:rPr lang="it-IT" sz="2000" b="0" i="0" u="none" strike="noStrike" baseline="0" dirty="0" err="1">
                <a:latin typeface="Arial" panose="020B0604020202020204" pitchFamily="34" charset="0"/>
              </a:rPr>
              <a:t>orange</a:t>
            </a:r>
            <a:r>
              <a:rPr lang="it-IT" sz="2000" b="0" i="0" u="none" strike="noStrike" baseline="0" dirty="0">
                <a:latin typeface="Arial" panose="020B0604020202020204" pitchFamily="34" charset="0"/>
              </a:rPr>
              <a:t> (C) </a:t>
            </a:r>
            <a:r>
              <a:rPr lang="it-IT" sz="2000" b="0" i="0" u="none" strike="noStrike" baseline="0" dirty="0" err="1">
                <a:latin typeface="Arial" panose="020B0604020202020204" pitchFamily="34" charset="0"/>
              </a:rPr>
              <a:t>while</a:t>
            </a:r>
            <a:r>
              <a:rPr lang="it-IT" sz="2000" b="0" i="0" u="none" strike="noStrike" baseline="0" dirty="0">
                <a:latin typeface="Arial" panose="020B0604020202020204" pitchFamily="34" charset="0"/>
              </a:rPr>
              <a:t> </a:t>
            </a:r>
            <a:r>
              <a:rPr lang="it-IT" sz="2000" b="0" i="0" u="none" strike="noStrike" baseline="0" dirty="0" err="1">
                <a:latin typeface="Arial" panose="020B0604020202020204" pitchFamily="34" charset="0"/>
              </a:rPr>
              <a:t>it</a:t>
            </a:r>
            <a:r>
              <a:rPr lang="it-IT" sz="2000" b="0" i="0" u="none" strike="noStrike" baseline="0" dirty="0">
                <a:latin typeface="Arial" panose="020B0604020202020204" pitchFamily="34" charset="0"/>
              </a:rPr>
              <a:t> </a:t>
            </a:r>
            <a:r>
              <a:rPr lang="it-IT" sz="2000" b="0" i="0" u="none" strike="noStrike" baseline="0" dirty="0" err="1">
                <a:latin typeface="Arial" panose="020B0604020202020204" pitchFamily="34" charset="0"/>
              </a:rPr>
              <a:t>is</a:t>
            </a:r>
            <a:r>
              <a:rPr lang="it-IT" sz="2000" b="0" i="0" u="none" strike="noStrike" baseline="0" dirty="0">
                <a:latin typeface="Arial" panose="020B0604020202020204" pitchFamily="34" charset="0"/>
              </a:rPr>
              <a:t> in </a:t>
            </a:r>
            <a:r>
              <a:rPr lang="it-IT" sz="2000" b="0" i="0" u="none" strike="noStrike" baseline="0" dirty="0" err="1">
                <a:latin typeface="Arial" panose="020B0604020202020204" pitchFamily="34" charset="0"/>
              </a:rPr>
              <a:t>transit</a:t>
            </a:r>
            <a:r>
              <a:rPr lang="it-IT" sz="2000" b="0" i="0" u="none" strike="noStrike" baseline="0" dirty="0">
                <a:latin typeface="Arial" panose="020B0604020202020204" pitchFamily="34" charset="0"/>
              </a:rPr>
              <a:t>, to indicate </a:t>
            </a:r>
            <a:r>
              <a:rPr lang="it-IT" sz="2000" b="0" i="0" u="none" strike="noStrike" baseline="0" dirty="0" err="1">
                <a:latin typeface="Arial" panose="020B0604020202020204" pitchFamily="34" charset="0"/>
              </a:rPr>
              <a:t>it</a:t>
            </a:r>
            <a:r>
              <a:rPr lang="it-IT" sz="2000" b="0" i="0" u="none" strike="noStrike" baseline="0" dirty="0">
                <a:latin typeface="Arial" panose="020B0604020202020204" pitchFamily="34" charset="0"/>
              </a:rPr>
              <a:t> </a:t>
            </a:r>
            <a:r>
              <a:rPr lang="it-IT" sz="2000" b="0" i="0" u="none" strike="noStrike" baseline="0" dirty="0" err="1">
                <a:latin typeface="Arial" panose="020B0604020202020204" pitchFamily="34" charset="0"/>
              </a:rPr>
              <a:t>is</a:t>
            </a:r>
            <a:r>
              <a:rPr lang="it-IT" sz="2000" b="0" i="0" u="none" strike="noStrike" baseline="0" dirty="0">
                <a:latin typeface="Arial" panose="020B0604020202020204" pitchFamily="34" charset="0"/>
              </a:rPr>
              <a:t> ‘</a:t>
            </a:r>
            <a:r>
              <a:rPr lang="it-IT" sz="2000" b="0" i="0" u="none" strike="noStrike" baseline="0" dirty="0" err="1">
                <a:latin typeface="Arial" panose="020B0604020202020204" pitchFamily="34" charset="0"/>
              </a:rPr>
              <a:t>active</a:t>
            </a:r>
            <a:r>
              <a:rPr lang="it-IT" sz="2000" b="0" i="0" u="none" strike="noStrike" baseline="0" dirty="0">
                <a:latin typeface="Arial" panose="020B0604020202020204" pitchFamily="34" charset="0"/>
              </a:rPr>
              <a:t>’. </a:t>
            </a:r>
          </a:p>
          <a:p>
            <a:pPr marL="361950" indent="-361950"/>
            <a:r>
              <a:rPr lang="it-IT" sz="2000" b="0" i="0" u="none" strike="noStrike" baseline="0" dirty="0">
                <a:latin typeface="Arial" panose="020B0604020202020204" pitchFamily="34" charset="0"/>
              </a:rPr>
              <a:t>A </a:t>
            </a:r>
            <a:r>
              <a:rPr lang="it-IT" sz="2000" b="0" i="0" u="none" strike="noStrike" baseline="0" dirty="0" err="1">
                <a:latin typeface="Arial" panose="020B0604020202020204" pitchFamily="34" charset="0"/>
              </a:rPr>
              <a:t>dimmed</a:t>
            </a:r>
            <a:r>
              <a:rPr lang="it-IT" sz="2000" b="0" i="0" u="none" strike="noStrike" baseline="0" dirty="0">
                <a:latin typeface="Arial" panose="020B0604020202020204" pitchFamily="34" charset="0"/>
              </a:rPr>
              <a:t> </a:t>
            </a:r>
            <a:r>
              <a:rPr lang="it-IT" sz="2000" b="0" i="0" u="none" strike="noStrike" baseline="0" dirty="0" err="1">
                <a:latin typeface="Arial" panose="020B0604020202020204" pitchFamily="34" charset="0"/>
              </a:rPr>
              <a:t>version</a:t>
            </a:r>
            <a:r>
              <a:rPr lang="it-IT" sz="2000" b="0" i="0" u="none" strike="noStrike" baseline="0" dirty="0">
                <a:latin typeface="Arial" panose="020B0604020202020204" pitchFamily="34" charset="0"/>
              </a:rPr>
              <a:t> of the </a:t>
            </a:r>
            <a:r>
              <a:rPr lang="it-IT" sz="2000" b="0" i="0" u="none" strike="noStrike" baseline="0" dirty="0" err="1">
                <a:latin typeface="Arial" panose="020B0604020202020204" pitchFamily="34" charset="0"/>
              </a:rPr>
              <a:t>track</a:t>
            </a:r>
            <a:r>
              <a:rPr lang="it-IT" sz="2000" b="0" i="0" u="none" strike="noStrike" baseline="0" dirty="0">
                <a:latin typeface="Arial" panose="020B0604020202020204" pitchFamily="34" charset="0"/>
              </a:rPr>
              <a:t> </a:t>
            </a:r>
            <a:r>
              <a:rPr lang="it-IT" sz="2000" b="0" i="0" u="none" strike="noStrike" baseline="0" dirty="0" err="1">
                <a:latin typeface="Arial" panose="020B0604020202020204" pitchFamily="34" charset="0"/>
              </a:rPr>
              <a:t>name</a:t>
            </a:r>
            <a:r>
              <a:rPr lang="it-IT" sz="2000" b="0" i="0" u="none" strike="noStrike" baseline="0" dirty="0">
                <a:latin typeface="Arial" panose="020B0604020202020204" pitchFamily="34" charset="0"/>
              </a:rPr>
              <a:t> (D) </a:t>
            </a:r>
            <a:r>
              <a:rPr lang="it-IT" sz="2000" b="0" i="0" u="none" strike="noStrike" baseline="0" dirty="0" err="1">
                <a:latin typeface="Arial" panose="020B0604020202020204" pitchFamily="34" charset="0"/>
              </a:rPr>
              <a:t>remains</a:t>
            </a:r>
            <a:r>
              <a:rPr lang="it-IT" sz="2000" b="0" i="0" u="none" strike="noStrike" baseline="0" dirty="0">
                <a:latin typeface="Arial" panose="020B0604020202020204" pitchFamily="34" charset="0"/>
              </a:rPr>
              <a:t> in the </a:t>
            </a:r>
            <a:r>
              <a:rPr lang="it-IT" sz="2000" b="0" i="0" u="none" strike="noStrike" baseline="0" dirty="0" err="1">
                <a:latin typeface="Arial" panose="020B0604020202020204" pitchFamily="34" charset="0"/>
              </a:rPr>
              <a:t>Rolodex</a:t>
            </a:r>
            <a:r>
              <a:rPr lang="it-IT" sz="2000" b="0" i="0" u="none" strike="noStrike" baseline="0" dirty="0">
                <a:latin typeface="Arial" panose="020B0604020202020204" pitchFamily="34" charset="0"/>
              </a:rPr>
              <a:t> </a:t>
            </a:r>
            <a:r>
              <a:rPr lang="it-IT" sz="2000" b="0" i="0" u="none" strike="noStrike" baseline="0" dirty="0" err="1">
                <a:latin typeface="Arial" panose="020B0604020202020204" pitchFamily="34" charset="0"/>
              </a:rPr>
              <a:t>while</a:t>
            </a:r>
            <a:r>
              <a:rPr lang="it-IT" sz="2000" b="0" i="0" u="none" strike="noStrike" baseline="0" dirty="0">
                <a:latin typeface="Arial" panose="020B0604020202020204" pitchFamily="34" charset="0"/>
              </a:rPr>
              <a:t> the </a:t>
            </a:r>
            <a:r>
              <a:rPr lang="it-IT" sz="2000" b="0" i="0" u="none" strike="noStrike" baseline="0" dirty="0" err="1">
                <a:latin typeface="Arial" panose="020B0604020202020204" pitchFamily="34" charset="0"/>
              </a:rPr>
              <a:t>track</a:t>
            </a:r>
            <a:r>
              <a:rPr lang="it-IT" sz="2000" b="0" i="0" u="none" strike="noStrike" baseline="0" dirty="0">
                <a:latin typeface="Arial" panose="020B0604020202020204" pitchFamily="34" charset="0"/>
              </a:rPr>
              <a:t> </a:t>
            </a:r>
            <a:r>
              <a:rPr lang="it-IT" sz="2000" b="0" i="0" u="none" strike="noStrike" baseline="0" dirty="0" err="1">
                <a:latin typeface="Arial" panose="020B0604020202020204" pitchFamily="34" charset="0"/>
              </a:rPr>
              <a:t>is</a:t>
            </a:r>
            <a:r>
              <a:rPr lang="it-IT" sz="2000" b="0" i="0" u="none" strike="noStrike" baseline="0" dirty="0">
                <a:latin typeface="Arial" panose="020B0604020202020204" pitchFamily="34" charset="0"/>
              </a:rPr>
              <a:t> </a:t>
            </a:r>
            <a:r>
              <a:rPr lang="it-IT" sz="2000" b="0" i="0" u="none" strike="noStrike" baseline="0" dirty="0" err="1">
                <a:latin typeface="Arial" panose="020B0604020202020204" pitchFamily="34" charset="0"/>
              </a:rPr>
              <a:t>being</a:t>
            </a:r>
            <a:r>
              <a:rPr lang="it-IT" sz="2000" b="0" i="0" u="none" strike="noStrike" baseline="0" dirty="0">
                <a:latin typeface="Arial" panose="020B0604020202020204" pitchFamily="34" charset="0"/>
              </a:rPr>
              <a:t> </a:t>
            </a:r>
            <a:r>
              <a:rPr lang="it-IT" sz="2000" b="0" i="0" u="none" strike="noStrike" baseline="0" dirty="0" err="1">
                <a:latin typeface="Arial" panose="020B0604020202020204" pitchFamily="34" charset="0"/>
              </a:rPr>
              <a:t>dragged</a:t>
            </a:r>
            <a:r>
              <a:rPr lang="it-IT" sz="2000" b="0" i="0" u="none" strike="noStrike" baseline="0" dirty="0">
                <a:latin typeface="Arial" panose="020B0604020202020204" pitchFamily="34" charset="0"/>
              </a:rPr>
              <a:t>. </a:t>
            </a:r>
          </a:p>
          <a:p>
            <a:pPr marL="361950" indent="-361950"/>
            <a:r>
              <a:rPr lang="it-IT" sz="2000" b="0" i="0" u="none" strike="noStrike" baseline="0" dirty="0">
                <a:latin typeface="Arial" panose="020B0604020202020204" pitchFamily="34" charset="0"/>
              </a:rPr>
              <a:t>Thus, the proposed language elements are dimming of selected items, dragging to select, changing the colour to indicate selection and so on.</a:t>
            </a:r>
          </a:p>
        </p:txBody>
      </p:sp>
      <p:pic>
        <p:nvPicPr>
          <p:cNvPr id="4" name="Picture 3"/>
          <p:cNvPicPr>
            <a:picLocks noChangeAspect="1"/>
          </p:cNvPicPr>
          <p:nvPr/>
        </p:nvPicPr>
        <p:blipFill>
          <a:blip r:embed="rId3"/>
          <a:stretch>
            <a:fillRect/>
          </a:stretch>
        </p:blipFill>
        <p:spPr>
          <a:xfrm>
            <a:off x="4913913" y="1772840"/>
            <a:ext cx="3819003" cy="3865959"/>
          </a:xfrm>
          <a:prstGeom prst="rect">
            <a:avLst/>
          </a:prstGeom>
        </p:spPr>
      </p:pic>
    </p:spTree>
    <p:extLst>
      <p:ext uri="{BB962C8B-B14F-4D97-AF65-F5344CB8AC3E}">
        <p14:creationId xmlns:p14="http://schemas.microsoft.com/office/powerpoint/2010/main" val="20815328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80193"/>
            <a:ext cx="7886700" cy="801688"/>
          </a:xfrm>
        </p:spPr>
        <p:txBody>
          <a:bodyPr/>
          <a:lstStyle/>
          <a:p>
            <a:r>
              <a:rPr lang="it-IT" sz="3600" b="1" i="0" u="none" strike="noStrike" kern="1400" baseline="0" dirty="0">
                <a:latin typeface="Arial" panose="020B0604020202020204" pitchFamily="34" charset="0"/>
              </a:rPr>
              <a:t>Designing interactions (1 of 3)</a:t>
            </a:r>
          </a:p>
        </p:txBody>
      </p:sp>
      <p:sp>
        <p:nvSpPr>
          <p:cNvPr id="3" name="Text Placeholder 2"/>
          <p:cNvSpPr>
            <a:spLocks noGrp="1"/>
          </p:cNvSpPr>
          <p:nvPr>
            <p:ph type="body" idx="4294967295"/>
          </p:nvPr>
        </p:nvSpPr>
        <p:spPr>
          <a:xfrm>
            <a:off x="657225" y="1509190"/>
            <a:ext cx="7886700" cy="4351338"/>
          </a:xfrm>
        </p:spPr>
        <p:txBody>
          <a:bodyPr>
            <a:normAutofit fontScale="85000" lnSpcReduction="10000"/>
          </a:bodyPr>
          <a:lstStyle/>
          <a:p>
            <a:pPr marL="361950" indent="-361950"/>
            <a:r>
              <a:rPr lang="it-IT" b="0" i="0" u="none" strike="noStrike" baseline="0" dirty="0">
                <a:latin typeface="Arial" panose="020B0604020202020204" pitchFamily="34" charset="0"/>
              </a:rPr>
              <a:t>The design of interactions is critical to UX design. </a:t>
            </a:r>
          </a:p>
          <a:p>
            <a:pPr marL="361950" indent="-361950"/>
            <a:r>
              <a:rPr lang="it-IT" b="0" i="0" u="none" strike="noStrike" baseline="0" dirty="0">
                <a:latin typeface="Arial" panose="020B0604020202020204" pitchFamily="34" charset="0"/>
              </a:rPr>
              <a:t>The conceptual design should be as independent of an implementation as possible. </a:t>
            </a:r>
          </a:p>
          <a:p>
            <a:pPr marL="361950" indent="-361950"/>
            <a:r>
              <a:rPr lang="it-IT" b="0" i="0" u="none" strike="noStrike" baseline="0" dirty="0">
                <a:latin typeface="Arial" panose="020B0604020202020204" pitchFamily="34" charset="0"/>
              </a:rPr>
              <a:t>The move from conceptual to physical design requires designers to allocate functions and knowledge to persons or to devices and hence to create interactions. </a:t>
            </a:r>
          </a:p>
          <a:p>
            <a:pPr marL="361950" indent="-361950"/>
            <a:r>
              <a:rPr lang="it-IT" b="0" i="0" u="none" strike="noStrike" baseline="0" dirty="0">
                <a:latin typeface="Arial" panose="020B0604020202020204" pitchFamily="34" charset="0"/>
              </a:rPr>
              <a:t>For example, in the case of the music player, there have to be actions that select tracks and that play tracks, that modify playlists or that load playlists. </a:t>
            </a:r>
          </a:p>
          <a:p>
            <a:pPr marL="361950" indent="-361950"/>
            <a:r>
              <a:rPr lang="it-IT" b="0" i="0" u="none" strike="noStrike" baseline="0" dirty="0">
                <a:latin typeface="Arial" panose="020B0604020202020204" pitchFamily="34" charset="0"/>
              </a:rPr>
              <a:t>But this does not say who does what. </a:t>
            </a:r>
          </a:p>
          <a:p>
            <a:pPr marL="361950" indent="-361950"/>
            <a:r>
              <a:rPr lang="it-IT" b="0" i="0" u="none" strike="noStrike" baseline="0" dirty="0">
                <a:latin typeface="Arial" panose="020B0604020202020204" pitchFamily="34" charset="0"/>
              </a:rPr>
              <a:t>For example, the selection of a track can be left to a random function of the music player. </a:t>
            </a:r>
          </a:p>
          <a:p>
            <a:pPr marL="361950" indent="-361950"/>
            <a:r>
              <a:rPr lang="it-IT" b="0" i="0" u="none" strike="noStrike" baseline="0" dirty="0">
                <a:latin typeface="Arial" panose="020B0604020202020204" pitchFamily="34" charset="0"/>
              </a:rPr>
              <a:t>Playlists may be bought from a content provider or created by the system based on statistics such as how often they are played.</a:t>
            </a:r>
          </a:p>
        </p:txBody>
      </p:sp>
    </p:spTree>
    <p:extLst>
      <p:ext uri="{BB962C8B-B14F-4D97-AF65-F5344CB8AC3E}">
        <p14:creationId xmlns:p14="http://schemas.microsoft.com/office/powerpoint/2010/main" val="18143532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61143"/>
            <a:ext cx="7886700" cy="839788"/>
          </a:xfrm>
        </p:spPr>
        <p:txBody>
          <a:bodyPr/>
          <a:lstStyle/>
          <a:p>
            <a:r>
              <a:rPr lang="it-IT" sz="3600" b="1" i="0" u="none" strike="noStrike" kern="1400" baseline="0" dirty="0">
                <a:latin typeface="Arial" panose="020B0604020202020204" pitchFamily="34" charset="0"/>
              </a:rPr>
              <a:t>Designing interactions (2 of 3)</a:t>
            </a:r>
          </a:p>
        </p:txBody>
      </p:sp>
      <p:sp>
        <p:nvSpPr>
          <p:cNvPr id="3" name="Text Placeholder 2"/>
          <p:cNvSpPr>
            <a:spLocks noGrp="1"/>
          </p:cNvSpPr>
          <p:nvPr>
            <p:ph type="body" idx="4294967295"/>
          </p:nvPr>
        </p:nvSpPr>
        <p:spPr>
          <a:xfrm>
            <a:off x="657225" y="1471631"/>
            <a:ext cx="7886700" cy="4351338"/>
          </a:xfrm>
        </p:spPr>
        <p:txBody>
          <a:bodyPr>
            <a:normAutofit/>
          </a:bodyPr>
          <a:lstStyle/>
          <a:p>
            <a:pPr marL="361950" indent="-361950"/>
            <a:r>
              <a:rPr lang="it-IT" sz="2000" b="0" i="0" u="none" strike="noStrike" baseline="0" dirty="0">
                <a:latin typeface="Arial" panose="020B0604020202020204" pitchFamily="34" charset="0"/>
              </a:rPr>
              <a:t>In designing interactions – that is allocating functions to people or to devices – designers need to consider the capabilities of people and the constraints on what they can do. </a:t>
            </a:r>
          </a:p>
          <a:p>
            <a:pPr marL="361950" indent="-361950"/>
            <a:r>
              <a:rPr lang="it-IT" sz="2000" b="0" i="0" u="none" strike="noStrike" baseline="0" dirty="0">
                <a:latin typeface="Arial" panose="020B0604020202020204" pitchFamily="34" charset="0"/>
              </a:rPr>
              <a:t>People will forget things over time. </a:t>
            </a:r>
          </a:p>
          <a:p>
            <a:pPr marL="361950" indent="-361950"/>
            <a:r>
              <a:rPr lang="it-IT" sz="2000" b="0" i="0" u="none" strike="noStrike" baseline="0" dirty="0">
                <a:latin typeface="Arial" panose="020B0604020202020204" pitchFamily="34" charset="0"/>
              </a:rPr>
              <a:t>They will forget things in working memory in a very short time. </a:t>
            </a:r>
          </a:p>
          <a:p>
            <a:pPr marL="361950" indent="-361950"/>
            <a:r>
              <a:rPr lang="it-IT" sz="2000" b="0" i="0" u="none" strike="noStrike" baseline="0" dirty="0">
                <a:latin typeface="Arial" panose="020B0604020202020204" pitchFamily="34" charset="0"/>
              </a:rPr>
              <a:t>They are not good at following long lists of instructions, at carrying out boring tasks repeatedly and so on. </a:t>
            </a:r>
          </a:p>
          <a:p>
            <a:pPr marL="361950" indent="-361950"/>
            <a:r>
              <a:rPr lang="it-IT" sz="2000" b="0" i="0" u="none" strike="noStrike" baseline="0" dirty="0">
                <a:latin typeface="Arial" panose="020B0604020202020204" pitchFamily="34" charset="0"/>
              </a:rPr>
              <a:t>On the other hand, people are good at improvising and at dealing with ambiguity and incomplete information. </a:t>
            </a:r>
          </a:p>
          <a:p>
            <a:pPr marL="361950" indent="-361950"/>
            <a:r>
              <a:rPr lang="it-IT" sz="2000" b="0" i="0" u="none" strike="noStrike" baseline="0" dirty="0">
                <a:latin typeface="Arial" panose="020B0604020202020204" pitchFamily="34" charset="0"/>
              </a:rPr>
              <a:t>On the whole, the capabilities of technology are just the reverse.</a:t>
            </a:r>
          </a:p>
        </p:txBody>
      </p:sp>
    </p:spTree>
    <p:extLst>
      <p:ext uri="{BB962C8B-B14F-4D97-AF65-F5344CB8AC3E}">
        <p14:creationId xmlns:p14="http://schemas.microsoft.com/office/powerpoint/2010/main" val="17150547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65113"/>
            <a:ext cx="7886700" cy="801688"/>
          </a:xfrm>
        </p:spPr>
        <p:txBody>
          <a:bodyPr/>
          <a:lstStyle/>
          <a:p>
            <a:r>
              <a:rPr lang="it-IT" sz="3600" b="1" i="0" u="none" strike="noStrike" kern="1400" baseline="0" dirty="0">
                <a:latin typeface="Arial" panose="020B0604020202020204" pitchFamily="34" charset="0"/>
              </a:rPr>
              <a:t>Designing interactions (3 of 3)</a:t>
            </a:r>
          </a:p>
        </p:txBody>
      </p:sp>
      <p:sp>
        <p:nvSpPr>
          <p:cNvPr id="3" name="Text Placeholder 2"/>
          <p:cNvSpPr>
            <a:spLocks noGrp="1"/>
          </p:cNvSpPr>
          <p:nvPr>
            <p:ph type="body" idx="4294967295"/>
          </p:nvPr>
        </p:nvSpPr>
        <p:spPr>
          <a:xfrm>
            <a:off x="657225" y="1471631"/>
            <a:ext cx="7886700" cy="4351338"/>
          </a:xfrm>
        </p:spPr>
        <p:txBody>
          <a:bodyPr>
            <a:noAutofit/>
          </a:bodyPr>
          <a:lstStyle/>
          <a:p>
            <a:pPr marL="361950" indent="-361950">
              <a:lnSpc>
                <a:spcPct val="110000"/>
              </a:lnSpc>
            </a:pPr>
            <a:r>
              <a:rPr lang="it-IT" sz="2000" b="0" i="0" u="none" strike="noStrike" baseline="0" dirty="0">
                <a:latin typeface="Arial" panose="020B0604020202020204" pitchFamily="34" charset="0"/>
              </a:rPr>
              <a:t>But it is not just a question of efficiency. </a:t>
            </a:r>
          </a:p>
          <a:p>
            <a:pPr marL="361950" indent="-361950">
              <a:lnSpc>
                <a:spcPct val="110000"/>
              </a:lnSpc>
            </a:pPr>
            <a:r>
              <a:rPr lang="it-IT" sz="2000" b="0" i="0" u="none" strike="noStrike" baseline="0" dirty="0">
                <a:latin typeface="Arial" panose="020B0604020202020204" pitchFamily="34" charset="0"/>
              </a:rPr>
              <a:t>The interaction should be engaging, enjoyable and fulfilling. </a:t>
            </a:r>
          </a:p>
          <a:p>
            <a:pPr marL="361950" indent="-361950">
              <a:lnSpc>
                <a:spcPct val="110000"/>
              </a:lnSpc>
            </a:pPr>
            <a:r>
              <a:rPr lang="it-IT" sz="2000" b="0" i="0" u="none" strike="noStrike" baseline="0" dirty="0">
                <a:latin typeface="Arial" panose="020B0604020202020204" pitchFamily="34" charset="0"/>
              </a:rPr>
              <a:t>Moreover, if the system supports working life, it should help create satisfying and meaningful jobs, while a product for home use has to fit lifestyle and desired image.</a:t>
            </a:r>
          </a:p>
          <a:p>
            <a:pPr marL="361950" indent="-361950">
              <a:lnSpc>
                <a:spcPct val="110000"/>
              </a:lnSpc>
            </a:pPr>
            <a:r>
              <a:rPr lang="it-IT" sz="2000" b="0" i="0" u="none" strike="noStrike" baseline="0" dirty="0">
                <a:latin typeface="Arial" panose="020B0604020202020204" pitchFamily="34" charset="0"/>
              </a:rPr>
              <a:t>Of course, in a very real sense, this whole book is about designing interactions, so understanding, evaluation and envisioning design ideas are critical. </a:t>
            </a:r>
          </a:p>
          <a:p>
            <a:pPr marL="361950" indent="-361950">
              <a:lnSpc>
                <a:spcPct val="110000"/>
              </a:lnSpc>
            </a:pPr>
            <a:r>
              <a:rPr lang="it-IT" sz="2000" b="0" i="0" u="none" strike="noStrike" baseline="0" dirty="0">
                <a:latin typeface="Arial" panose="020B0604020202020204" pitchFamily="34" charset="0"/>
              </a:rPr>
              <a:t>In this section, we aim to provide more formal methods to help in this process. </a:t>
            </a:r>
          </a:p>
          <a:p>
            <a:pPr marL="361950" indent="-361950">
              <a:lnSpc>
                <a:spcPct val="110000"/>
              </a:lnSpc>
            </a:pPr>
            <a:r>
              <a:rPr lang="it-IT" sz="2000" b="0" i="0" u="none" strike="noStrike" baseline="0" dirty="0">
                <a:latin typeface="Arial" panose="020B0604020202020204" pitchFamily="34" charset="0"/>
              </a:rPr>
              <a:t>The first of these is interaction patterns and the second reviews a number of models for structuring interactions.</a:t>
            </a:r>
          </a:p>
        </p:txBody>
      </p:sp>
    </p:spTree>
    <p:extLst>
      <p:ext uri="{BB962C8B-B14F-4D97-AF65-F5344CB8AC3E}">
        <p14:creationId xmlns:p14="http://schemas.microsoft.com/office/powerpoint/2010/main" val="13991017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14323"/>
            <a:ext cx="7886700" cy="733428"/>
          </a:xfrm>
        </p:spPr>
        <p:txBody>
          <a:bodyPr/>
          <a:lstStyle/>
          <a:p>
            <a:r>
              <a:rPr lang="it-IT" sz="3600" b="1" i="0" u="none" strike="noStrike" kern="1400" baseline="0" dirty="0" err="1">
                <a:latin typeface="Arial" charset="0"/>
              </a:rPr>
              <a:t>Interaction</a:t>
            </a:r>
            <a:r>
              <a:rPr lang="it-IT" sz="3600" b="1" i="0" u="none" strike="noStrike" kern="1400" baseline="0" dirty="0">
                <a:latin typeface="Arial" charset="0"/>
              </a:rPr>
              <a:t> </a:t>
            </a:r>
            <a:r>
              <a:rPr lang="it-IT" sz="3600" b="1" i="0" u="none" strike="noStrike" kern="1400" baseline="0" dirty="0" err="1">
                <a:latin typeface="Arial" charset="0"/>
              </a:rPr>
              <a:t>patterns</a:t>
            </a:r>
            <a:endParaRPr lang="it-IT" sz="3600" b="1" i="0" u="none" strike="noStrike" kern="1400" baseline="0" dirty="0">
              <a:latin typeface="Arial" charset="0"/>
            </a:endParaRPr>
          </a:p>
        </p:txBody>
      </p:sp>
      <p:sp>
        <p:nvSpPr>
          <p:cNvPr id="3" name="Text Placeholder 2"/>
          <p:cNvSpPr>
            <a:spLocks noGrp="1"/>
          </p:cNvSpPr>
          <p:nvPr>
            <p:ph type="body" idx="4294967295"/>
          </p:nvPr>
        </p:nvSpPr>
        <p:spPr>
          <a:xfrm>
            <a:off x="647700" y="1454150"/>
            <a:ext cx="7886700" cy="4351338"/>
          </a:xfrm>
        </p:spPr>
        <p:txBody>
          <a:bodyPr/>
          <a:lstStyle/>
          <a:p>
            <a:pPr marL="361950" indent="-361950"/>
            <a:r>
              <a:rPr lang="en-US" dirty="0"/>
              <a:t>Ideas of patterns </a:t>
            </a:r>
            <a:r>
              <a:rPr lang="mr-IN" dirty="0"/>
              <a:t>–</a:t>
            </a:r>
            <a:r>
              <a:rPr lang="en-US" dirty="0"/>
              <a:t> perceived regularities in an environment is common</a:t>
            </a:r>
          </a:p>
          <a:p>
            <a:pPr marL="361950" indent="-361950"/>
            <a:r>
              <a:rPr lang="en-US" dirty="0"/>
              <a:t>Architectural patterns developed by Christopher Alexander A Timeless way of Building</a:t>
            </a:r>
          </a:p>
          <a:p>
            <a:pPr marL="361950" indent="-361950"/>
            <a:r>
              <a:rPr lang="en-US" dirty="0"/>
              <a:t>Patterns are at different levels of abstraction.</a:t>
            </a:r>
          </a:p>
          <a:p>
            <a:pPr marL="361950" indent="-361950"/>
            <a:r>
              <a:rPr lang="en-US" dirty="0"/>
              <a:t>For example, double click, right click and so on</a:t>
            </a:r>
          </a:p>
          <a:p>
            <a:pPr marL="361950" indent="-361950"/>
            <a:r>
              <a:rPr lang="en-US" dirty="0"/>
              <a:t>Common on things like audio-visual players</a:t>
            </a:r>
          </a:p>
          <a:p>
            <a:pPr marL="361950" indent="-361950"/>
            <a:r>
              <a:rPr lang="en-US" dirty="0"/>
              <a:t>More recently, there are patterns for gestures, interactions with multi-touch displays, etc.</a:t>
            </a:r>
          </a:p>
        </p:txBody>
      </p:sp>
    </p:spTree>
    <p:extLst>
      <p:ext uri="{BB962C8B-B14F-4D97-AF65-F5344CB8AC3E}">
        <p14:creationId xmlns:p14="http://schemas.microsoft.com/office/powerpoint/2010/main" val="19051318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55675" y="2033963"/>
            <a:ext cx="3845925" cy="3660980"/>
          </a:xfrm>
          <a:prstGeom prst="rect">
            <a:avLst/>
          </a:prstGeom>
        </p:spPr>
      </p:pic>
      <p:pic>
        <p:nvPicPr>
          <p:cNvPr id="4" name="Picture 3"/>
          <p:cNvPicPr>
            <a:picLocks noChangeAspect="1"/>
          </p:cNvPicPr>
          <p:nvPr/>
        </p:nvPicPr>
        <p:blipFill>
          <a:blip r:embed="rId3"/>
          <a:stretch>
            <a:fillRect/>
          </a:stretch>
        </p:blipFill>
        <p:spPr>
          <a:xfrm>
            <a:off x="5155080" y="1687211"/>
            <a:ext cx="3305714" cy="2046590"/>
          </a:xfrm>
          <a:prstGeom prst="rect">
            <a:avLst/>
          </a:prstGeom>
        </p:spPr>
      </p:pic>
      <p:pic>
        <p:nvPicPr>
          <p:cNvPr id="5" name="Picture 4"/>
          <p:cNvPicPr>
            <a:picLocks noChangeAspect="1"/>
          </p:cNvPicPr>
          <p:nvPr/>
        </p:nvPicPr>
        <p:blipFill>
          <a:blip r:embed="rId4"/>
          <a:stretch>
            <a:fillRect/>
          </a:stretch>
        </p:blipFill>
        <p:spPr>
          <a:xfrm>
            <a:off x="5155079" y="4087509"/>
            <a:ext cx="3371876" cy="1951341"/>
          </a:xfrm>
          <a:prstGeom prst="rect">
            <a:avLst/>
          </a:prstGeom>
        </p:spPr>
      </p:pic>
      <p:sp>
        <p:nvSpPr>
          <p:cNvPr id="6" name="Title 1"/>
          <p:cNvSpPr txBox="1">
            <a:spLocks/>
          </p:cNvSpPr>
          <p:nvPr/>
        </p:nvSpPr>
        <p:spPr bwMode="auto">
          <a:xfrm>
            <a:off x="628650" y="314323"/>
            <a:ext cx="7886700" cy="73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700" b="1">
                <a:solidFill>
                  <a:srgbClr val="007FA3"/>
                </a:solidFill>
                <a:latin typeface="+mj-lt"/>
                <a:ea typeface="+mj-ea"/>
                <a:cs typeface="+mj-cs"/>
              </a:defRPr>
            </a:lvl1pPr>
            <a:lvl2pPr algn="ctr" rtl="0" eaLnBrk="0" fontAlgn="base" hangingPunct="0">
              <a:spcBef>
                <a:spcPct val="0"/>
              </a:spcBef>
              <a:spcAft>
                <a:spcPct val="0"/>
              </a:spcAft>
              <a:defRPr sz="3000" b="1">
                <a:solidFill>
                  <a:srgbClr val="007FA3"/>
                </a:solidFill>
                <a:latin typeface="Arial" pitchFamily="34" charset="0"/>
              </a:defRPr>
            </a:lvl2pPr>
            <a:lvl3pPr algn="ctr" rtl="0" eaLnBrk="0" fontAlgn="base" hangingPunct="0">
              <a:spcBef>
                <a:spcPct val="0"/>
              </a:spcBef>
              <a:spcAft>
                <a:spcPct val="0"/>
              </a:spcAft>
              <a:defRPr sz="3000" b="1">
                <a:solidFill>
                  <a:srgbClr val="007FA3"/>
                </a:solidFill>
                <a:latin typeface="Arial" pitchFamily="34" charset="0"/>
              </a:defRPr>
            </a:lvl3pPr>
            <a:lvl4pPr algn="ctr" rtl="0" eaLnBrk="0" fontAlgn="base" hangingPunct="0">
              <a:spcBef>
                <a:spcPct val="0"/>
              </a:spcBef>
              <a:spcAft>
                <a:spcPct val="0"/>
              </a:spcAft>
              <a:defRPr sz="3000" b="1">
                <a:solidFill>
                  <a:srgbClr val="007FA3"/>
                </a:solidFill>
                <a:latin typeface="Arial" pitchFamily="34" charset="0"/>
              </a:defRPr>
            </a:lvl4pPr>
            <a:lvl5pPr algn="ctr" rtl="0" eaLnBrk="0" fontAlgn="base" hangingPunct="0">
              <a:spcBef>
                <a:spcPct val="0"/>
              </a:spcBef>
              <a:spcAft>
                <a:spcPct val="0"/>
              </a:spcAft>
              <a:defRPr sz="3000" b="1">
                <a:solidFill>
                  <a:srgbClr val="007FA3"/>
                </a:solidFill>
                <a:latin typeface="Arial" pitchFamily="34" charset="0"/>
              </a:defRPr>
            </a:lvl5pPr>
            <a:lvl6pPr marL="342900" algn="ctr" rtl="0" fontAlgn="base">
              <a:spcBef>
                <a:spcPct val="0"/>
              </a:spcBef>
              <a:spcAft>
                <a:spcPct val="0"/>
              </a:spcAft>
              <a:defRPr sz="3300">
                <a:solidFill>
                  <a:schemeClr val="tx2"/>
                </a:solidFill>
                <a:latin typeface="Arial" pitchFamily="34" charset="0"/>
              </a:defRPr>
            </a:lvl6pPr>
            <a:lvl7pPr marL="685800" algn="ctr" rtl="0" fontAlgn="base">
              <a:spcBef>
                <a:spcPct val="0"/>
              </a:spcBef>
              <a:spcAft>
                <a:spcPct val="0"/>
              </a:spcAft>
              <a:defRPr sz="3300">
                <a:solidFill>
                  <a:schemeClr val="tx2"/>
                </a:solidFill>
                <a:latin typeface="Arial" pitchFamily="34" charset="0"/>
              </a:defRPr>
            </a:lvl7pPr>
            <a:lvl8pPr marL="1028700" algn="ctr" rtl="0" fontAlgn="base">
              <a:spcBef>
                <a:spcPct val="0"/>
              </a:spcBef>
              <a:spcAft>
                <a:spcPct val="0"/>
              </a:spcAft>
              <a:defRPr sz="3300">
                <a:solidFill>
                  <a:schemeClr val="tx2"/>
                </a:solidFill>
                <a:latin typeface="Arial" pitchFamily="34" charset="0"/>
              </a:defRPr>
            </a:lvl8pPr>
            <a:lvl9pPr marL="1371600" algn="ctr" rtl="0" fontAlgn="base">
              <a:spcBef>
                <a:spcPct val="0"/>
              </a:spcBef>
              <a:spcAft>
                <a:spcPct val="0"/>
              </a:spcAft>
              <a:defRPr sz="3300">
                <a:solidFill>
                  <a:schemeClr val="tx2"/>
                </a:solidFill>
                <a:latin typeface="Arial" pitchFamily="34" charset="0"/>
              </a:defRPr>
            </a:lvl9pPr>
          </a:lstStyle>
          <a:p>
            <a:pPr defTabSz="914400"/>
            <a:r>
              <a:rPr lang="it-IT" sz="3600" kern="1400" dirty="0" smtClean="0">
                <a:latin typeface="Arial" charset="0"/>
              </a:rPr>
              <a:t>Box 9.5</a:t>
            </a:r>
            <a:endParaRPr lang="it-IT" sz="3600" kern="1400" dirty="0">
              <a:latin typeface="Arial" charset="0"/>
            </a:endParaRPr>
          </a:p>
        </p:txBody>
      </p:sp>
    </p:spTree>
    <p:extLst>
      <p:ext uri="{BB962C8B-B14F-4D97-AF65-F5344CB8AC3E}">
        <p14:creationId xmlns:p14="http://schemas.microsoft.com/office/powerpoint/2010/main" val="17519530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887378" y="836613"/>
            <a:ext cx="7369245" cy="5345112"/>
          </a:xfrm>
          <a:prstGeom prst="rect">
            <a:avLst/>
          </a:prstGeom>
        </p:spPr>
      </p:pic>
    </p:spTree>
    <p:extLst>
      <p:ext uri="{BB962C8B-B14F-4D97-AF65-F5344CB8AC3E}">
        <p14:creationId xmlns:p14="http://schemas.microsoft.com/office/powerpoint/2010/main" val="1928091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50044"/>
            <a:ext cx="7886700" cy="649288"/>
          </a:xfrm>
        </p:spPr>
        <p:txBody>
          <a:bodyPr/>
          <a:lstStyle/>
          <a:p>
            <a:r>
              <a:rPr lang="en-US" sz="3600" b="1" i="0" u="none" strike="noStrike" kern="1400" baseline="0" dirty="0">
                <a:latin typeface="Arial" panose="020B0604020202020204" pitchFamily="34" charset="0"/>
              </a:rPr>
              <a:t>Conceptual and physical design</a:t>
            </a:r>
          </a:p>
        </p:txBody>
      </p:sp>
      <p:sp>
        <p:nvSpPr>
          <p:cNvPr id="3" name="Text Placeholder 2"/>
          <p:cNvSpPr>
            <a:spLocks noGrp="1"/>
          </p:cNvSpPr>
          <p:nvPr>
            <p:ph type="body" idx="4294967295"/>
          </p:nvPr>
        </p:nvSpPr>
        <p:spPr>
          <a:xfrm>
            <a:off x="663574" y="1477963"/>
            <a:ext cx="7966075" cy="4627562"/>
          </a:xfrm>
        </p:spPr>
        <p:txBody>
          <a:bodyPr>
            <a:noAutofit/>
          </a:bodyPr>
          <a:lstStyle/>
          <a:p>
            <a:pPr marL="352425" indent="-352425"/>
            <a:r>
              <a:rPr lang="en-US" sz="2000" b="0" i="0" u="none" strike="noStrike" baseline="0" dirty="0">
                <a:latin typeface="Arial" panose="020B0604020202020204" pitchFamily="34" charset="0"/>
              </a:rPr>
              <a:t>The distinction between conceptual and physical design does not dictate that conceptual design should be finished before physical design starts. </a:t>
            </a:r>
          </a:p>
          <a:p>
            <a:pPr marL="352425" indent="-352425"/>
            <a:r>
              <a:rPr lang="en-US" sz="2000" b="0" i="0" u="none" strike="noStrike" baseline="0" dirty="0">
                <a:latin typeface="Arial" panose="020B0604020202020204" pitchFamily="34" charset="0"/>
              </a:rPr>
              <a:t>Analysts and designers will iterate between these two levels of design description and will fix on some physical design decisions in order to understand the conceptual level better. </a:t>
            </a:r>
          </a:p>
          <a:p>
            <a:pPr marL="352425" indent="-352425"/>
            <a:r>
              <a:rPr lang="en-US" sz="2000" b="0" i="0" u="none" strike="noStrike" baseline="0" dirty="0">
                <a:latin typeface="Arial" panose="020B0604020202020204" pitchFamily="34" charset="0"/>
              </a:rPr>
              <a:t>A good deal of early physical design happens during the envisionment process. </a:t>
            </a:r>
          </a:p>
          <a:p>
            <a:pPr marL="352425" indent="-352425"/>
            <a:r>
              <a:rPr lang="en-US" sz="2000" b="0" i="0" u="none" strike="noStrike" baseline="0" dirty="0">
                <a:latin typeface="Arial" panose="020B0604020202020204" pitchFamily="34" charset="0"/>
              </a:rPr>
              <a:t>This iteration will involve various kinds of evaluation with people so that we can check that the design really does meet their needs. </a:t>
            </a:r>
          </a:p>
          <a:p>
            <a:pPr marL="352425" indent="-352425"/>
            <a:r>
              <a:rPr lang="en-US" sz="2000" b="0" i="0" u="none" strike="noStrike" baseline="0" dirty="0">
                <a:latin typeface="Arial" panose="020B0604020202020204" pitchFamily="34" charset="0"/>
              </a:rPr>
              <a:t>The advantage of designing at the conceptual level before details of the physical design are fixed, however, is that it avoids the problem of ‘design fixation’ and maintains a wide design space in which alternatives can be considered for as long as possible.</a:t>
            </a:r>
          </a:p>
        </p:txBody>
      </p:sp>
    </p:spTree>
    <p:extLst>
      <p:ext uri="{BB962C8B-B14F-4D97-AF65-F5344CB8AC3E}">
        <p14:creationId xmlns:p14="http://schemas.microsoft.com/office/powerpoint/2010/main" val="11154369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77484" y="519572"/>
            <a:ext cx="5989032" cy="5843128"/>
          </a:xfrm>
          <a:prstGeom prst="rect">
            <a:avLst/>
          </a:prstGeom>
        </p:spPr>
      </p:pic>
    </p:spTree>
    <p:extLst>
      <p:ext uri="{BB962C8B-B14F-4D97-AF65-F5344CB8AC3E}">
        <p14:creationId xmlns:p14="http://schemas.microsoft.com/office/powerpoint/2010/main" val="15360420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85748"/>
            <a:ext cx="7886700" cy="790578"/>
          </a:xfrm>
        </p:spPr>
        <p:txBody>
          <a:bodyPr>
            <a:normAutofit/>
          </a:bodyPr>
          <a:lstStyle/>
          <a:p>
            <a:pPr marR="2130"/>
            <a:r>
              <a:rPr lang="it-IT" sz="3600" b="1" i="0" u="none" strike="noStrike" baseline="0" dirty="0">
                <a:latin typeface="Arial" panose="020B0604020202020204" pitchFamily="34" charset="0"/>
              </a:rPr>
              <a:t>Challenge 9.5</a:t>
            </a:r>
          </a:p>
        </p:txBody>
      </p:sp>
      <p:sp>
        <p:nvSpPr>
          <p:cNvPr id="3" name="Text Placeholder 2"/>
          <p:cNvSpPr>
            <a:spLocks noGrp="1"/>
          </p:cNvSpPr>
          <p:nvPr>
            <p:ph type="body" idx="4294967295"/>
          </p:nvPr>
        </p:nvSpPr>
        <p:spPr>
          <a:xfrm>
            <a:off x="657225" y="1454150"/>
            <a:ext cx="7886700" cy="4351338"/>
          </a:xfrm>
        </p:spPr>
        <p:txBody>
          <a:bodyPr>
            <a:normAutofit fontScale="85000" lnSpcReduction="20000"/>
          </a:bodyPr>
          <a:lstStyle/>
          <a:p>
            <a:pPr marL="361950" indent="-361950">
              <a:lnSpc>
                <a:spcPct val="120000"/>
              </a:lnSpc>
            </a:pPr>
            <a:r>
              <a:rPr lang="it-IT" sz="2800" b="0" i="0" u="none" strike="noStrike" baseline="0" dirty="0">
                <a:latin typeface="Arial" panose="020B0604020202020204" pitchFamily="34" charset="0"/>
              </a:rPr>
              <a:t>Look </a:t>
            </a:r>
            <a:r>
              <a:rPr lang="it-IT" sz="2800" b="0" i="0" u="none" strike="noStrike" baseline="0" dirty="0" err="1">
                <a:latin typeface="Arial" panose="020B0604020202020204" pitchFamily="34" charset="0"/>
              </a:rPr>
              <a:t>at</a:t>
            </a:r>
            <a:r>
              <a:rPr lang="it-IT" sz="2800" b="0" i="0" u="none" strike="noStrike" baseline="0" dirty="0">
                <a:latin typeface="Arial" panose="020B0604020202020204" pitchFamily="34" charset="0"/>
              </a:rPr>
              <a:t> the </a:t>
            </a:r>
            <a:r>
              <a:rPr lang="it-IT" sz="2800" b="0" i="0" u="none" strike="noStrike" baseline="0" dirty="0" err="1">
                <a:latin typeface="Arial" panose="020B0604020202020204" pitchFamily="34" charset="0"/>
              </a:rPr>
              <a:t>interaction</a:t>
            </a:r>
            <a:r>
              <a:rPr lang="it-IT" sz="2800" b="0" i="0" u="none" strike="noStrike" baseline="0" dirty="0">
                <a:latin typeface="Arial" panose="020B0604020202020204" pitchFamily="34" charset="0"/>
              </a:rPr>
              <a:t> </a:t>
            </a:r>
            <a:r>
              <a:rPr lang="it-IT" sz="2800" b="0" i="0" u="none" strike="noStrike" baseline="0" dirty="0" err="1">
                <a:latin typeface="Arial" panose="020B0604020202020204" pitchFamily="34" charset="0"/>
              </a:rPr>
              <a:t>patterns</a:t>
            </a:r>
            <a:r>
              <a:rPr lang="it-IT" sz="2800" b="0" i="0" u="none" strike="noStrike" baseline="0" dirty="0">
                <a:latin typeface="Arial" panose="020B0604020202020204" pitchFamily="34" charset="0"/>
              </a:rPr>
              <a:t> on a mobile </a:t>
            </a:r>
            <a:r>
              <a:rPr lang="it-IT" sz="2800" b="0" i="0" u="none" strike="noStrike" baseline="0" dirty="0" err="1">
                <a:latin typeface="Arial" panose="020B0604020202020204" pitchFamily="34" charset="0"/>
              </a:rPr>
              <a:t>phone</a:t>
            </a:r>
            <a:r>
              <a:rPr lang="it-IT" sz="2800" b="0" i="0" u="none" strike="noStrike" baseline="0" dirty="0">
                <a:latin typeface="Arial" panose="020B0604020202020204" pitchFamily="34" charset="0"/>
              </a:rPr>
              <a:t> </a:t>
            </a:r>
            <a:r>
              <a:rPr lang="it-IT" sz="2800" b="0" i="0" u="none" strike="noStrike" baseline="0" dirty="0" err="1">
                <a:latin typeface="Arial" panose="020B0604020202020204" pitchFamily="34" charset="0"/>
              </a:rPr>
              <a:t>that</a:t>
            </a:r>
            <a:r>
              <a:rPr lang="it-IT" sz="2800" b="0" i="0" u="none" strike="noStrike" baseline="0" dirty="0">
                <a:latin typeface="Arial" panose="020B0604020202020204" pitchFamily="34" charset="0"/>
              </a:rPr>
              <a:t> </a:t>
            </a:r>
            <a:r>
              <a:rPr lang="it-IT" sz="2800" b="0" i="0" u="none" strike="noStrike" baseline="0" dirty="0" err="1">
                <a:latin typeface="Arial" panose="020B0604020202020204" pitchFamily="34" charset="0"/>
              </a:rPr>
              <a:t>you</a:t>
            </a:r>
            <a:r>
              <a:rPr lang="it-IT" sz="2800" b="0" i="0" u="none" strike="noStrike" baseline="0" dirty="0">
                <a:latin typeface="Arial" panose="020B0604020202020204" pitchFamily="34" charset="0"/>
              </a:rPr>
              <a:t> </a:t>
            </a:r>
            <a:r>
              <a:rPr lang="it-IT" sz="2800" b="0" i="0" u="none" strike="noStrike" baseline="0" dirty="0" err="1">
                <a:latin typeface="Arial" panose="020B0604020202020204" pitchFamily="34" charset="0"/>
              </a:rPr>
              <a:t>have</a:t>
            </a:r>
            <a:r>
              <a:rPr lang="it-IT" sz="2800" b="0" i="0" u="none" strike="noStrike" baseline="0" dirty="0">
                <a:latin typeface="Arial" panose="020B0604020202020204" pitchFamily="34" charset="0"/>
              </a:rPr>
              <a:t> </a:t>
            </a:r>
            <a:r>
              <a:rPr lang="it-IT" sz="2800" b="0" i="0" u="none" strike="noStrike" baseline="0" dirty="0" err="1">
                <a:latin typeface="Arial" panose="020B0604020202020204" pitchFamily="34" charset="0"/>
              </a:rPr>
              <a:t>available</a:t>
            </a:r>
            <a:r>
              <a:rPr lang="it-IT" sz="2800" b="0" i="0" u="none" strike="noStrike" baseline="0" dirty="0">
                <a:latin typeface="Arial" panose="020B0604020202020204" pitchFamily="34" charset="0"/>
              </a:rPr>
              <a:t>. </a:t>
            </a:r>
          </a:p>
          <a:p>
            <a:pPr marL="361950" indent="-361950">
              <a:lnSpc>
                <a:spcPct val="120000"/>
              </a:lnSpc>
            </a:pPr>
            <a:r>
              <a:rPr lang="it-IT" sz="2800" b="0" i="0" u="none" strike="noStrike" baseline="0" dirty="0" err="1">
                <a:latin typeface="Arial" panose="020B0604020202020204" pitchFamily="34" charset="0"/>
              </a:rPr>
              <a:t>What</a:t>
            </a:r>
            <a:r>
              <a:rPr lang="it-IT" sz="2800" b="0" i="0" u="none" strike="noStrike" baseline="0" dirty="0">
                <a:latin typeface="Arial" panose="020B0604020202020204" pitchFamily="34" charset="0"/>
              </a:rPr>
              <a:t> </a:t>
            </a:r>
            <a:r>
              <a:rPr lang="it-IT" sz="2800" b="0" i="0" u="none" strike="noStrike" baseline="0" dirty="0" err="1">
                <a:latin typeface="Arial" panose="020B0604020202020204" pitchFamily="34" charset="0"/>
              </a:rPr>
              <a:t>combination</a:t>
            </a:r>
            <a:r>
              <a:rPr lang="it-IT" sz="2800" b="0" i="0" u="none" strike="noStrike" baseline="0" dirty="0">
                <a:latin typeface="Arial" panose="020B0604020202020204" pitchFamily="34" charset="0"/>
              </a:rPr>
              <a:t> of </a:t>
            </a:r>
            <a:r>
              <a:rPr lang="it-IT" sz="2800" b="0" i="0" u="none" strike="noStrike" baseline="0" dirty="0" err="1">
                <a:latin typeface="Arial" panose="020B0604020202020204" pitchFamily="34" charset="0"/>
              </a:rPr>
              <a:t>buttons</a:t>
            </a:r>
            <a:r>
              <a:rPr lang="it-IT" sz="2800" b="0" i="0" u="none" strike="noStrike" baseline="0" dirty="0">
                <a:latin typeface="Arial" panose="020B0604020202020204" pitchFamily="34" charset="0"/>
              </a:rPr>
              <a:t> and </a:t>
            </a:r>
            <a:r>
              <a:rPr lang="it-IT" sz="2800" b="0" i="0" u="none" strike="noStrike" baseline="0" dirty="0" err="1">
                <a:latin typeface="Arial" panose="020B0604020202020204" pitchFamily="34" charset="0"/>
              </a:rPr>
              <a:t>displays</a:t>
            </a:r>
            <a:r>
              <a:rPr lang="it-IT" sz="2800" b="0" i="0" u="none" strike="noStrike" baseline="0" dirty="0">
                <a:latin typeface="Arial" panose="020B0604020202020204" pitchFamily="34" charset="0"/>
              </a:rPr>
              <a:t> </a:t>
            </a:r>
            <a:r>
              <a:rPr lang="it-IT" sz="2800" b="0" i="0" u="none" strike="noStrike" baseline="0" dirty="0" err="1">
                <a:latin typeface="Arial" panose="020B0604020202020204" pitchFamily="34" charset="0"/>
              </a:rPr>
              <a:t>does</a:t>
            </a:r>
            <a:r>
              <a:rPr lang="it-IT" sz="2800" b="0" i="0" u="none" strike="noStrike" baseline="0" dirty="0">
                <a:latin typeface="Arial" panose="020B0604020202020204" pitchFamily="34" charset="0"/>
              </a:rPr>
              <a:t> </a:t>
            </a:r>
            <a:r>
              <a:rPr lang="it-IT" sz="2800" b="0" i="0" u="none" strike="noStrike" baseline="0" dirty="0" err="1">
                <a:latin typeface="Arial" panose="020B0604020202020204" pitchFamily="34" charset="0"/>
              </a:rPr>
              <a:t>what</a:t>
            </a:r>
            <a:r>
              <a:rPr lang="it-IT" sz="2800" b="0" i="0" u="none" strike="noStrike" baseline="0" dirty="0">
                <a:latin typeface="Arial" panose="020B0604020202020204" pitchFamily="34" charset="0"/>
              </a:rPr>
              <a:t>? </a:t>
            </a:r>
          </a:p>
          <a:p>
            <a:pPr marL="361950" indent="-361950">
              <a:lnSpc>
                <a:spcPct val="120000"/>
              </a:lnSpc>
            </a:pPr>
            <a:r>
              <a:rPr lang="it-IT" sz="2800" b="0" i="0" u="none" strike="noStrike" baseline="0" dirty="0" err="1">
                <a:latin typeface="Arial" panose="020B0604020202020204" pitchFamily="34" charset="0"/>
              </a:rPr>
              <a:t>Identify</a:t>
            </a:r>
            <a:r>
              <a:rPr lang="it-IT" sz="2800" b="0" i="0" u="none" strike="noStrike" baseline="0" dirty="0">
                <a:latin typeface="Arial" panose="020B0604020202020204" pitchFamily="34" charset="0"/>
              </a:rPr>
              <a:t> the ‘</a:t>
            </a:r>
            <a:r>
              <a:rPr lang="it-IT" sz="2800" b="0" i="0" u="none" strike="noStrike" baseline="0" dirty="0" err="1">
                <a:latin typeface="Arial" panose="020B0604020202020204" pitchFamily="34" charset="0"/>
              </a:rPr>
              <a:t>select</a:t>
            </a:r>
            <a:r>
              <a:rPr lang="it-IT" sz="2800" b="0" i="0" u="none" strike="noStrike" baseline="0" dirty="0">
                <a:latin typeface="Arial" panose="020B0604020202020204" pitchFamily="34" charset="0"/>
              </a:rPr>
              <a:t>’ </a:t>
            </a:r>
            <a:r>
              <a:rPr lang="it-IT" sz="2800" b="0" i="0" u="none" strike="noStrike" baseline="0" dirty="0" err="1">
                <a:latin typeface="Arial" panose="020B0604020202020204" pitchFamily="34" charset="0"/>
              </a:rPr>
              <a:t>key</a:t>
            </a:r>
            <a:r>
              <a:rPr lang="it-IT" sz="2800" b="0" i="0" u="none" strike="noStrike" baseline="0" dirty="0">
                <a:latin typeface="Arial" panose="020B0604020202020204" pitchFamily="34" charset="0"/>
              </a:rPr>
              <a:t> or </a:t>
            </a:r>
            <a:r>
              <a:rPr lang="it-IT" sz="2800" b="0" i="0" u="none" strike="noStrike" baseline="0" dirty="0" err="1">
                <a:latin typeface="Arial" panose="020B0604020202020204" pitchFamily="34" charset="0"/>
              </a:rPr>
              <a:t>select</a:t>
            </a:r>
            <a:r>
              <a:rPr lang="it-IT" sz="2800" b="0" i="0" u="none" strike="noStrike" baseline="0" dirty="0">
                <a:latin typeface="Arial" panose="020B0604020202020204" pitchFamily="34" charset="0"/>
              </a:rPr>
              <a:t> pattern. </a:t>
            </a:r>
          </a:p>
          <a:p>
            <a:pPr marL="361950" indent="-361950">
              <a:lnSpc>
                <a:spcPct val="120000"/>
              </a:lnSpc>
            </a:pPr>
            <a:r>
              <a:rPr lang="it-IT" sz="2800" b="0" i="0" u="none" strike="noStrike" baseline="0" dirty="0" err="1">
                <a:latin typeface="Arial" panose="020B0604020202020204" pitchFamily="34" charset="0"/>
              </a:rPr>
              <a:t>Identify</a:t>
            </a:r>
            <a:r>
              <a:rPr lang="it-IT" sz="2800" b="0" i="0" u="none" strike="noStrike" baseline="0" dirty="0">
                <a:latin typeface="Arial" panose="020B0604020202020204" pitchFamily="34" charset="0"/>
              </a:rPr>
              <a:t> the ‘</a:t>
            </a:r>
            <a:r>
              <a:rPr lang="it-IT" sz="2800" b="0" i="0" u="none" strike="noStrike" baseline="0" dirty="0" err="1">
                <a:latin typeface="Arial" panose="020B0604020202020204" pitchFamily="34" charset="0"/>
              </a:rPr>
              <a:t>move</a:t>
            </a:r>
            <a:r>
              <a:rPr lang="it-IT" sz="2800" b="0" i="0" u="none" strike="noStrike" baseline="0" dirty="0">
                <a:latin typeface="Arial" panose="020B0604020202020204" pitchFamily="34" charset="0"/>
              </a:rPr>
              <a:t> down’ pattern. </a:t>
            </a:r>
          </a:p>
          <a:p>
            <a:pPr marL="361950" indent="-361950">
              <a:lnSpc>
                <a:spcPct val="120000"/>
              </a:lnSpc>
            </a:pPr>
            <a:r>
              <a:rPr lang="it-IT" sz="2800" b="0" i="0" u="none" strike="noStrike" baseline="0" dirty="0" err="1">
                <a:latin typeface="Arial" panose="020B0604020202020204" pitchFamily="34" charset="0"/>
              </a:rPr>
              <a:t>Does</a:t>
            </a:r>
            <a:r>
              <a:rPr lang="it-IT" sz="2800" b="0" i="0" u="none" strike="noStrike" baseline="0" dirty="0">
                <a:latin typeface="Arial" panose="020B0604020202020204" pitchFamily="34" charset="0"/>
              </a:rPr>
              <a:t> </a:t>
            </a:r>
            <a:r>
              <a:rPr lang="it-IT" sz="2800" b="0" i="0" u="none" strike="noStrike" baseline="0" dirty="0" err="1">
                <a:latin typeface="Arial" panose="020B0604020202020204" pitchFamily="34" charset="0"/>
              </a:rPr>
              <a:t>it</a:t>
            </a:r>
            <a:r>
              <a:rPr lang="it-IT" sz="2800" b="0" i="0" u="none" strike="noStrike" baseline="0" dirty="0">
                <a:latin typeface="Arial" panose="020B0604020202020204" pitchFamily="34" charset="0"/>
              </a:rPr>
              <a:t> </a:t>
            </a:r>
            <a:r>
              <a:rPr lang="it-IT" sz="2800" b="0" i="0" u="none" strike="noStrike" baseline="0" dirty="0" err="1">
                <a:latin typeface="Arial" panose="020B0604020202020204" pitchFamily="34" charset="0"/>
              </a:rPr>
              <a:t>always</a:t>
            </a:r>
            <a:r>
              <a:rPr lang="it-IT" sz="2800" b="0" i="0" u="none" strike="noStrike" baseline="0" dirty="0">
                <a:latin typeface="Arial" panose="020B0604020202020204" pitchFamily="34" charset="0"/>
              </a:rPr>
              <a:t> work in the </a:t>
            </a:r>
            <a:r>
              <a:rPr lang="it-IT" sz="2800" b="0" i="0" u="none" strike="noStrike" baseline="0" dirty="0" err="1">
                <a:latin typeface="Arial" panose="020B0604020202020204" pitchFamily="34" charset="0"/>
              </a:rPr>
              <a:t>same</a:t>
            </a:r>
            <a:r>
              <a:rPr lang="it-IT" sz="2800" b="0" i="0" u="none" strike="noStrike" baseline="0" dirty="0">
                <a:latin typeface="Arial" panose="020B0604020202020204" pitchFamily="34" charset="0"/>
              </a:rPr>
              <a:t> way or are </a:t>
            </a:r>
            <a:r>
              <a:rPr lang="it-IT" sz="2800" b="0" i="0" u="none" strike="noStrike" baseline="0" dirty="0" err="1">
                <a:latin typeface="Arial" panose="020B0604020202020204" pitchFamily="34" charset="0"/>
              </a:rPr>
              <a:t>there</a:t>
            </a:r>
            <a:r>
              <a:rPr lang="it-IT" sz="2800" b="0" i="0" u="none" strike="noStrike" baseline="0" dirty="0">
                <a:latin typeface="Arial" panose="020B0604020202020204" pitchFamily="34" charset="0"/>
              </a:rPr>
              <a:t> </a:t>
            </a:r>
            <a:r>
              <a:rPr lang="it-IT" sz="2800" b="0" i="0" u="none" strike="noStrike" baseline="0" dirty="0" err="1">
                <a:latin typeface="Arial" panose="020B0604020202020204" pitchFamily="34" charset="0"/>
              </a:rPr>
              <a:t>different</a:t>
            </a:r>
            <a:r>
              <a:rPr lang="it-IT" sz="2800" b="0" i="0" u="none" strike="noStrike" baseline="0" dirty="0">
                <a:latin typeface="Arial" panose="020B0604020202020204" pitchFamily="34" charset="0"/>
              </a:rPr>
              <a:t> </a:t>
            </a:r>
            <a:r>
              <a:rPr lang="it-IT" sz="2800" b="0" i="0" u="none" strike="noStrike" baseline="0" dirty="0" err="1">
                <a:latin typeface="Arial" panose="020B0604020202020204" pitchFamily="34" charset="0"/>
              </a:rPr>
              <a:t>patterns</a:t>
            </a:r>
            <a:r>
              <a:rPr lang="it-IT" sz="2800" b="0" i="0" u="none" strike="noStrike" baseline="0" dirty="0">
                <a:latin typeface="Arial" panose="020B0604020202020204" pitchFamily="34" charset="0"/>
              </a:rPr>
              <a:t> for ‘</a:t>
            </a:r>
            <a:r>
              <a:rPr lang="it-IT" sz="2800" b="0" i="0" u="none" strike="noStrike" baseline="0" dirty="0" err="1">
                <a:latin typeface="Arial" panose="020B0604020202020204" pitchFamily="34" charset="0"/>
              </a:rPr>
              <a:t>move</a:t>
            </a:r>
            <a:r>
              <a:rPr lang="it-IT" sz="2800" b="0" i="0" u="none" strike="noStrike" baseline="0" dirty="0">
                <a:latin typeface="Arial" panose="020B0604020202020204" pitchFamily="34" charset="0"/>
              </a:rPr>
              <a:t> down a </a:t>
            </a:r>
            <a:r>
              <a:rPr lang="it-IT" sz="2800" b="0" i="0" u="none" strike="noStrike" baseline="0" dirty="0" err="1">
                <a:latin typeface="Arial" panose="020B0604020202020204" pitchFamily="34" charset="0"/>
              </a:rPr>
              <a:t>menu’</a:t>
            </a:r>
            <a:r>
              <a:rPr lang="it-IT" sz="2800" b="0" i="0" u="none" strike="noStrike" baseline="0" dirty="0">
                <a:latin typeface="Arial" panose="020B0604020202020204" pitchFamily="34" charset="0"/>
              </a:rPr>
              <a:t> and ‘</a:t>
            </a:r>
            <a:r>
              <a:rPr lang="it-IT" sz="2800" b="0" i="0" u="none" strike="noStrike" baseline="0" dirty="0" err="1">
                <a:latin typeface="Arial" panose="020B0604020202020204" pitchFamily="34" charset="0"/>
              </a:rPr>
              <a:t>move</a:t>
            </a:r>
            <a:r>
              <a:rPr lang="it-IT" sz="2800" b="0" i="0" u="none" strike="noStrike" baseline="0" dirty="0">
                <a:latin typeface="Arial" panose="020B0604020202020204" pitchFamily="34" charset="0"/>
              </a:rPr>
              <a:t> down </a:t>
            </a:r>
            <a:r>
              <a:rPr lang="it-IT" sz="2800" b="0" i="0" u="none" strike="noStrike" baseline="0" dirty="0" err="1">
                <a:latin typeface="Arial" panose="020B0604020202020204" pitchFamily="34" charset="0"/>
              </a:rPr>
              <a:t>through</a:t>
            </a:r>
            <a:r>
              <a:rPr lang="it-IT" sz="2800" b="0" i="0" u="none" strike="noStrike" baseline="0" dirty="0">
                <a:latin typeface="Arial" panose="020B0604020202020204" pitchFamily="34" charset="0"/>
              </a:rPr>
              <a:t> some text’? </a:t>
            </a:r>
          </a:p>
          <a:p>
            <a:pPr marL="361950" indent="-361950">
              <a:lnSpc>
                <a:spcPct val="120000"/>
              </a:lnSpc>
            </a:pPr>
            <a:r>
              <a:rPr lang="it-IT" sz="2800" b="0" i="0" u="none" strike="noStrike" baseline="0" dirty="0">
                <a:latin typeface="Arial" panose="020B0604020202020204" pitchFamily="34" charset="0"/>
              </a:rPr>
              <a:t>Compare the </a:t>
            </a:r>
            <a:r>
              <a:rPr lang="it-IT" sz="2800" b="0" i="0" u="none" strike="noStrike" baseline="0" dirty="0" err="1">
                <a:latin typeface="Arial" panose="020B0604020202020204" pitchFamily="34" charset="0"/>
              </a:rPr>
              <a:t>existence</a:t>
            </a:r>
            <a:r>
              <a:rPr lang="it-IT" sz="2800" b="0" i="0" u="none" strike="noStrike" baseline="0" dirty="0">
                <a:latin typeface="Arial" panose="020B0604020202020204" pitchFamily="34" charset="0"/>
              </a:rPr>
              <a:t> of </a:t>
            </a:r>
            <a:r>
              <a:rPr lang="it-IT" sz="2800" b="0" i="0" u="none" strike="noStrike" baseline="0" dirty="0" err="1">
                <a:latin typeface="Arial" panose="020B0604020202020204" pitchFamily="34" charset="0"/>
              </a:rPr>
              <a:t>patterns</a:t>
            </a:r>
            <a:r>
              <a:rPr lang="it-IT" sz="2800" b="0" i="0" u="none" strike="noStrike" baseline="0" dirty="0">
                <a:latin typeface="Arial" panose="020B0604020202020204" pitchFamily="34" charset="0"/>
              </a:rPr>
              <a:t> in </a:t>
            </a:r>
            <a:r>
              <a:rPr lang="it-IT" sz="2800" b="0" i="0" u="none" strike="noStrike" baseline="0" dirty="0" err="1">
                <a:latin typeface="Arial" panose="020B0604020202020204" pitchFamily="34" charset="0"/>
              </a:rPr>
              <a:t>phone</a:t>
            </a:r>
            <a:r>
              <a:rPr lang="it-IT" sz="2800" b="0" i="0" u="none" strike="noStrike" baseline="0" dirty="0">
                <a:latin typeface="Arial" panose="020B0604020202020204" pitchFamily="34" charset="0"/>
              </a:rPr>
              <a:t> design to </a:t>
            </a:r>
            <a:r>
              <a:rPr lang="it-IT" sz="2800" b="0" i="0" u="none" strike="noStrike" baseline="0" dirty="0" err="1">
                <a:latin typeface="Arial" panose="020B0604020202020204" pitchFamily="34" charset="0"/>
              </a:rPr>
              <a:t>those</a:t>
            </a:r>
            <a:r>
              <a:rPr lang="it-IT" sz="2800" b="0" i="0" u="none" strike="noStrike" baseline="0" dirty="0">
                <a:latin typeface="Arial" panose="020B0604020202020204" pitchFamily="34" charset="0"/>
              </a:rPr>
              <a:t> in the design of car </a:t>
            </a:r>
            <a:r>
              <a:rPr lang="it-IT" sz="2800" b="0" i="0" u="none" strike="noStrike" baseline="0" dirty="0" err="1">
                <a:latin typeface="Arial" panose="020B0604020202020204" pitchFamily="34" charset="0"/>
              </a:rPr>
              <a:t>controls</a:t>
            </a:r>
            <a:r>
              <a:rPr lang="it-IT" sz="2800" b="0" i="0" u="none" strike="noStrike" baseline="0" dirty="0">
                <a:latin typeface="Arial" panose="020B0604020202020204" pitchFamily="34" charset="0"/>
              </a:rPr>
              <a:t>.</a:t>
            </a:r>
            <a:endParaRPr lang="en-US" sz="2800" dirty="0"/>
          </a:p>
        </p:txBody>
      </p:sp>
    </p:spTree>
    <p:extLst>
      <p:ext uri="{BB962C8B-B14F-4D97-AF65-F5344CB8AC3E}">
        <p14:creationId xmlns:p14="http://schemas.microsoft.com/office/powerpoint/2010/main" val="3546707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34950"/>
            <a:ext cx="7886700" cy="879476"/>
          </a:xfrm>
        </p:spPr>
        <p:txBody>
          <a:bodyPr/>
          <a:lstStyle/>
          <a:p>
            <a:r>
              <a:rPr lang="it-IT" sz="3600" b="1" i="0" u="none" strike="noStrike" kern="1400" baseline="0" dirty="0">
                <a:latin typeface="Arial" charset="0"/>
              </a:rPr>
              <a:t>Diagrammatic techniques</a:t>
            </a:r>
          </a:p>
        </p:txBody>
      </p:sp>
      <p:sp>
        <p:nvSpPr>
          <p:cNvPr id="3" name="TextBox 2"/>
          <p:cNvSpPr txBox="1"/>
          <p:nvPr/>
        </p:nvSpPr>
        <p:spPr>
          <a:xfrm>
            <a:off x="1004887" y="1426083"/>
            <a:ext cx="7780337" cy="3693319"/>
          </a:xfrm>
          <a:prstGeom prst="rect">
            <a:avLst/>
          </a:prstGeom>
          <a:noFill/>
        </p:spPr>
        <p:txBody>
          <a:bodyPr wrap="square" rtlCol="0">
            <a:spAutoFit/>
          </a:bodyPr>
          <a:lstStyle/>
          <a:p>
            <a:r>
              <a:rPr lang="en-US" sz="2600" dirty="0"/>
              <a:t>Designers will often represent the conceptual model of a system using a diagrammatic technique such as an entity–relationship model or object model. Object models, or entity–relationship models, represent the main objects of interest in a domain</a:t>
            </a:r>
          </a:p>
          <a:p>
            <a:r>
              <a:rPr lang="en-US" sz="2600" dirty="0"/>
              <a:t>and the relationships between them. There are many books devoted to such conceptual models and the techniques can be used to explore the conceptual structure, </a:t>
            </a:r>
            <a:r>
              <a:rPr lang="en-US" sz="2600" dirty="0" smtClean="0"/>
              <a:t>not simply </a:t>
            </a:r>
            <a:r>
              <a:rPr lang="en-US" sz="2600" dirty="0"/>
              <a:t>to document it.</a:t>
            </a:r>
            <a:endParaRPr lang="en-IN" sz="2600" dirty="0"/>
          </a:p>
        </p:txBody>
      </p:sp>
    </p:spTree>
    <p:extLst>
      <p:ext uri="{BB962C8B-B14F-4D97-AF65-F5344CB8AC3E}">
        <p14:creationId xmlns:p14="http://schemas.microsoft.com/office/powerpoint/2010/main" val="16844437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78619"/>
            <a:ext cx="7886700" cy="649288"/>
          </a:xfrm>
        </p:spPr>
        <p:txBody>
          <a:bodyPr/>
          <a:lstStyle/>
          <a:p>
            <a:r>
              <a:rPr lang="it-IT" sz="3200" i="0" u="none" strike="noStrike" baseline="0" dirty="0" err="1">
                <a:latin typeface="Arial" panose="020B0604020202020204" pitchFamily="34" charset="0"/>
              </a:rPr>
              <a:t>Dataflow</a:t>
            </a:r>
            <a:endParaRPr lang="it-IT" sz="3200" i="0" u="none" strike="noStrike" baseline="0" dirty="0">
              <a:latin typeface="Arial" panose="020B0604020202020204" pitchFamily="34" charset="0"/>
            </a:endParaRPr>
          </a:p>
        </p:txBody>
      </p:sp>
      <p:pic>
        <p:nvPicPr>
          <p:cNvPr id="4" name="Picture 3"/>
          <p:cNvPicPr>
            <a:picLocks noChangeAspect="1"/>
          </p:cNvPicPr>
          <p:nvPr/>
        </p:nvPicPr>
        <p:blipFill>
          <a:blip r:embed="rId3"/>
          <a:stretch>
            <a:fillRect/>
          </a:stretch>
        </p:blipFill>
        <p:spPr>
          <a:xfrm>
            <a:off x="1756092" y="1122130"/>
            <a:ext cx="5631816" cy="5145320"/>
          </a:xfrm>
          <a:prstGeom prst="rect">
            <a:avLst/>
          </a:prstGeom>
        </p:spPr>
      </p:pic>
    </p:spTree>
    <p:extLst>
      <p:ext uri="{BB962C8B-B14F-4D97-AF65-F5344CB8AC3E}">
        <p14:creationId xmlns:p14="http://schemas.microsoft.com/office/powerpoint/2010/main" val="1689693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83369"/>
            <a:ext cx="7886700" cy="763588"/>
          </a:xfrm>
        </p:spPr>
        <p:txBody>
          <a:bodyPr/>
          <a:lstStyle/>
          <a:p>
            <a:r>
              <a:rPr lang="it-IT" sz="3600" i="0" u="none" strike="noStrike" baseline="0" dirty="0">
                <a:latin typeface="Arial" panose="020B0604020202020204" pitchFamily="34" charset="0"/>
              </a:rPr>
              <a:t>State </a:t>
            </a:r>
            <a:r>
              <a:rPr lang="it-IT" sz="3600" i="0" u="none" strike="noStrike" baseline="0" dirty="0" err="1">
                <a:latin typeface="Arial" panose="020B0604020202020204" pitchFamily="34" charset="0"/>
              </a:rPr>
              <a:t>transition</a:t>
            </a:r>
            <a:r>
              <a:rPr lang="it-IT" sz="3600" i="0" u="none" strike="noStrike" baseline="0" dirty="0">
                <a:latin typeface="Arial" panose="020B0604020202020204" pitchFamily="34" charset="0"/>
              </a:rPr>
              <a:t> network</a:t>
            </a:r>
          </a:p>
        </p:txBody>
      </p:sp>
      <p:pic>
        <p:nvPicPr>
          <p:cNvPr id="4" name="Picture 3"/>
          <p:cNvPicPr>
            <a:picLocks noChangeAspect="1"/>
          </p:cNvPicPr>
          <p:nvPr/>
        </p:nvPicPr>
        <p:blipFill>
          <a:blip r:embed="rId3"/>
          <a:stretch>
            <a:fillRect/>
          </a:stretch>
        </p:blipFill>
        <p:spPr>
          <a:xfrm>
            <a:off x="1575240" y="1283869"/>
            <a:ext cx="5993520" cy="4888332"/>
          </a:xfrm>
          <a:prstGeom prst="rect">
            <a:avLst/>
          </a:prstGeom>
        </p:spPr>
      </p:pic>
    </p:spTree>
    <p:extLst>
      <p:ext uri="{BB962C8B-B14F-4D97-AF65-F5344CB8AC3E}">
        <p14:creationId xmlns:p14="http://schemas.microsoft.com/office/powerpoint/2010/main" val="8946185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52450" y="232568"/>
            <a:ext cx="7886700" cy="858838"/>
          </a:xfrm>
        </p:spPr>
        <p:txBody>
          <a:bodyPr/>
          <a:lstStyle/>
          <a:p>
            <a:r>
              <a:rPr lang="it-IT" sz="3600" b="1" i="0" u="none" strike="noStrike" kern="1400" baseline="0" dirty="0">
                <a:latin typeface="Arial" panose="020B0604020202020204" pitchFamily="34" charset="0"/>
              </a:rPr>
              <a:t>Summary and key points</a:t>
            </a:r>
          </a:p>
        </p:txBody>
      </p:sp>
      <p:sp>
        <p:nvSpPr>
          <p:cNvPr id="3" name="Text Placeholder 2"/>
          <p:cNvSpPr>
            <a:spLocks noGrp="1"/>
          </p:cNvSpPr>
          <p:nvPr>
            <p:ph type="body" idx="4294967295"/>
          </p:nvPr>
        </p:nvSpPr>
        <p:spPr>
          <a:xfrm>
            <a:off x="657225" y="1452245"/>
            <a:ext cx="7886700" cy="4351338"/>
          </a:xfrm>
        </p:spPr>
        <p:txBody>
          <a:bodyPr>
            <a:normAutofit/>
          </a:bodyPr>
          <a:lstStyle/>
          <a:p>
            <a:pPr marL="361950" indent="-361950"/>
            <a:r>
              <a:rPr lang="it-IT" b="0" i="0" u="none" strike="noStrike" baseline="0" dirty="0">
                <a:latin typeface="Arial" panose="020B0604020202020204" pitchFamily="34" charset="0"/>
              </a:rPr>
              <a:t>Designers </a:t>
            </a:r>
            <a:r>
              <a:rPr lang="it-IT" b="0" i="0" u="none" strike="noStrike" baseline="0" dirty="0" err="1">
                <a:latin typeface="Arial" panose="020B0604020202020204" pitchFamily="34" charset="0"/>
              </a:rPr>
              <a:t>need</a:t>
            </a:r>
            <a:r>
              <a:rPr lang="it-IT" b="0" i="0" u="none" strike="noStrike" baseline="0" dirty="0">
                <a:latin typeface="Arial" panose="020B0604020202020204" pitchFamily="34" charset="0"/>
              </a:rPr>
              <a:t> to </a:t>
            </a:r>
            <a:r>
              <a:rPr lang="it-IT" b="0" i="0" u="none" strike="noStrike" baseline="0" dirty="0" err="1">
                <a:latin typeface="Arial" panose="020B0604020202020204" pitchFamily="34" charset="0"/>
              </a:rPr>
              <a:t>explore</a:t>
            </a:r>
            <a:r>
              <a:rPr lang="it-IT" b="0" i="0" u="none" strike="noStrike" baseline="0" dirty="0">
                <a:latin typeface="Arial" panose="020B0604020202020204" pitchFamily="34" charset="0"/>
              </a:rPr>
              <a:t> the </a:t>
            </a:r>
            <a:r>
              <a:rPr lang="it-IT" b="0" i="0" u="none" strike="noStrike" baseline="0" dirty="0" err="1">
                <a:latin typeface="Arial" panose="020B0604020202020204" pitchFamily="34" charset="0"/>
              </a:rPr>
              <a:t>concepts</a:t>
            </a:r>
            <a:r>
              <a:rPr lang="it-IT" b="0" i="0" u="none" strike="noStrike" baseline="0" dirty="0">
                <a:latin typeface="Arial" panose="020B0604020202020204" pitchFamily="34" charset="0"/>
              </a:rPr>
              <a:t> and </a:t>
            </a:r>
            <a:r>
              <a:rPr lang="it-IT" b="0" i="0" u="none" strike="noStrike" baseline="0" dirty="0" err="1">
                <a:latin typeface="Arial" panose="020B0604020202020204" pitchFamily="34" charset="0"/>
              </a:rPr>
              <a:t>blends</a:t>
            </a:r>
            <a:r>
              <a:rPr lang="it-IT" b="0" i="0" u="none" strike="noStrike" baseline="0" dirty="0">
                <a:latin typeface="Arial" panose="020B0604020202020204" pitchFamily="34" charset="0"/>
              </a:rPr>
              <a:t> in </a:t>
            </a:r>
            <a:r>
              <a:rPr lang="it-IT" b="0" i="0" u="none" strike="noStrike" baseline="0" dirty="0" err="1">
                <a:latin typeface="Arial" panose="020B0604020202020204" pitchFamily="34" charset="0"/>
              </a:rPr>
              <a:t>their</a:t>
            </a:r>
            <a:r>
              <a:rPr lang="it-IT" b="0" i="0" u="none" strike="noStrike" baseline="0" dirty="0">
                <a:latin typeface="Arial" panose="020B0604020202020204" pitchFamily="34" charset="0"/>
              </a:rPr>
              <a:t> </a:t>
            </a:r>
            <a:r>
              <a:rPr lang="it-IT" b="0" i="0" u="none" strike="noStrike" baseline="0" dirty="0" err="1">
                <a:latin typeface="Arial" panose="020B0604020202020204" pitchFamily="34" charset="0"/>
              </a:rPr>
              <a:t>designs</a:t>
            </a:r>
            <a:r>
              <a:rPr lang="it-IT" b="0" i="0" u="none" strike="noStrike" baseline="0" dirty="0">
                <a:latin typeface="Arial" panose="020B0604020202020204" pitchFamily="34" charset="0"/>
              </a:rPr>
              <a:t>.</a:t>
            </a:r>
          </a:p>
          <a:p>
            <a:pPr marL="361950" indent="-361950"/>
            <a:r>
              <a:rPr lang="it-IT" b="0" i="0" u="none" strike="noStrike" baseline="0" dirty="0">
                <a:latin typeface="Arial" panose="020B0604020202020204" pitchFamily="34" charset="0"/>
              </a:rPr>
              <a:t>Designers can understand objects and actions in the existing and proposed system by analysing the scenario corpus.</a:t>
            </a:r>
          </a:p>
          <a:p>
            <a:pPr marL="361950" indent="-361950"/>
            <a:r>
              <a:rPr lang="it-IT" b="0" i="0" u="none" strike="noStrike" baseline="0" dirty="0" err="1">
                <a:latin typeface="Arial" panose="020B0604020202020204" pitchFamily="34" charset="0"/>
              </a:rPr>
              <a:t>Designing</a:t>
            </a:r>
            <a:r>
              <a:rPr lang="it-IT" b="0" i="0" u="none" strike="noStrike" baseline="0" dirty="0">
                <a:latin typeface="Arial" panose="020B0604020202020204" pitchFamily="34" charset="0"/>
              </a:rPr>
              <a:t> </a:t>
            </a:r>
            <a:r>
              <a:rPr lang="it-IT" b="0" i="0" u="none" strike="noStrike" baseline="0" dirty="0" err="1">
                <a:latin typeface="Arial" panose="020B0604020202020204" pitchFamily="34" charset="0"/>
              </a:rPr>
              <a:t>interactions</a:t>
            </a:r>
            <a:r>
              <a:rPr lang="it-IT" b="0" i="0" u="none" strike="noStrike" baseline="0" dirty="0">
                <a:latin typeface="Arial" panose="020B0604020202020204" pitchFamily="34" charset="0"/>
              </a:rPr>
              <a:t> </a:t>
            </a:r>
            <a:r>
              <a:rPr lang="it-IT" b="0" i="0" u="none" strike="noStrike" baseline="0" dirty="0" err="1">
                <a:latin typeface="Arial" panose="020B0604020202020204" pitchFamily="34" charset="0"/>
              </a:rPr>
              <a:t>is</a:t>
            </a:r>
            <a:r>
              <a:rPr lang="it-IT" b="0" i="0" u="none" strike="noStrike" baseline="0" dirty="0">
                <a:latin typeface="Arial" panose="020B0604020202020204" pitchFamily="34" charset="0"/>
              </a:rPr>
              <a:t> </a:t>
            </a:r>
            <a:r>
              <a:rPr lang="it-IT" b="0" i="0" u="none" strike="noStrike" baseline="0" dirty="0" err="1">
                <a:latin typeface="Arial" panose="020B0604020202020204" pitchFamily="34" charset="0"/>
              </a:rPr>
              <a:t>concerned</a:t>
            </a:r>
            <a:r>
              <a:rPr lang="it-IT" b="0" i="0" u="none" strike="noStrike" baseline="0" dirty="0">
                <a:latin typeface="Arial" panose="020B0604020202020204" pitchFamily="34" charset="0"/>
              </a:rPr>
              <a:t> with </a:t>
            </a:r>
            <a:r>
              <a:rPr lang="it-IT" b="0" i="0" u="none" strike="noStrike" baseline="0" dirty="0" err="1">
                <a:latin typeface="Arial" panose="020B0604020202020204" pitchFamily="34" charset="0"/>
              </a:rPr>
              <a:t>allocating</a:t>
            </a:r>
            <a:r>
              <a:rPr lang="it-IT" b="0" i="0" u="none" strike="noStrike" baseline="0" dirty="0">
                <a:latin typeface="Arial" panose="020B0604020202020204" pitchFamily="34" charset="0"/>
              </a:rPr>
              <a:t> </a:t>
            </a:r>
            <a:r>
              <a:rPr lang="it-IT" b="0" i="0" u="none" strike="noStrike" baseline="0" dirty="0" err="1">
                <a:latin typeface="Arial" panose="020B0604020202020204" pitchFamily="34" charset="0"/>
              </a:rPr>
              <a:t>functions</a:t>
            </a:r>
            <a:r>
              <a:rPr lang="it-IT" b="0" i="0" u="none" strike="noStrike" baseline="0" dirty="0">
                <a:latin typeface="Arial" panose="020B0604020202020204" pitchFamily="34" charset="0"/>
              </a:rPr>
              <a:t> to </a:t>
            </a:r>
            <a:r>
              <a:rPr lang="it-IT" b="0" i="0" u="none" strike="noStrike" baseline="0" dirty="0" err="1">
                <a:latin typeface="Arial" panose="020B0604020202020204" pitchFamily="34" charset="0"/>
              </a:rPr>
              <a:t>people</a:t>
            </a:r>
            <a:r>
              <a:rPr lang="it-IT" b="0" i="0" u="none" strike="noStrike" baseline="0" dirty="0">
                <a:latin typeface="Arial" panose="020B0604020202020204" pitchFamily="34" charset="0"/>
              </a:rPr>
              <a:t> or </a:t>
            </a:r>
            <a:r>
              <a:rPr lang="it-IT" b="0" i="0" u="none" strike="noStrike" baseline="0" dirty="0" err="1">
                <a:latin typeface="Arial" panose="020B0604020202020204" pitchFamily="34" charset="0"/>
              </a:rPr>
              <a:t>devices</a:t>
            </a:r>
            <a:r>
              <a:rPr lang="it-IT" b="0" i="0" u="none" strike="noStrike" baseline="0" dirty="0">
                <a:latin typeface="Arial" panose="020B0604020202020204" pitchFamily="34" charset="0"/>
              </a:rPr>
              <a:t> and </a:t>
            </a:r>
            <a:r>
              <a:rPr lang="it-IT" b="0" i="0" u="none" strike="noStrike" baseline="0" dirty="0" err="1">
                <a:latin typeface="Arial" panose="020B0604020202020204" pitchFamily="34" charset="0"/>
              </a:rPr>
              <a:t>hence</a:t>
            </a:r>
            <a:r>
              <a:rPr lang="it-IT" b="0" i="0" u="none" strike="noStrike" baseline="0" dirty="0">
                <a:latin typeface="Arial" panose="020B0604020202020204" pitchFamily="34" charset="0"/>
              </a:rPr>
              <a:t> </a:t>
            </a:r>
            <a:r>
              <a:rPr lang="it-IT" b="0" i="0" u="none" strike="noStrike" baseline="0" dirty="0" err="1">
                <a:latin typeface="Arial" panose="020B0604020202020204" pitchFamily="34" charset="0"/>
              </a:rPr>
              <a:t>arriving</a:t>
            </a:r>
            <a:r>
              <a:rPr lang="it-IT" b="0" i="0" u="none" strike="noStrike" baseline="0" dirty="0">
                <a:latin typeface="Arial" panose="020B0604020202020204" pitchFamily="34" charset="0"/>
              </a:rPr>
              <a:t> </a:t>
            </a:r>
            <a:r>
              <a:rPr lang="it-IT" b="0" i="0" u="none" strike="noStrike" baseline="0" dirty="0" err="1">
                <a:latin typeface="Arial" panose="020B0604020202020204" pitchFamily="34" charset="0"/>
              </a:rPr>
              <a:t>at</a:t>
            </a:r>
            <a:r>
              <a:rPr lang="it-IT" b="0" i="0" u="none" strike="noStrike" baseline="0" dirty="0">
                <a:latin typeface="Arial" panose="020B0604020202020204" pitchFamily="34" charset="0"/>
              </a:rPr>
              <a:t> a set of </a:t>
            </a:r>
            <a:r>
              <a:rPr lang="it-IT" b="0" i="0" u="none" strike="noStrike" baseline="0" dirty="0" err="1">
                <a:latin typeface="Arial" panose="020B0604020202020204" pitchFamily="34" charset="0"/>
              </a:rPr>
              <a:t>interaction</a:t>
            </a:r>
            <a:r>
              <a:rPr lang="it-IT" b="0" i="0" u="none" strike="noStrike" baseline="0" dirty="0">
                <a:latin typeface="Arial" panose="020B0604020202020204" pitchFamily="34" charset="0"/>
              </a:rPr>
              <a:t> </a:t>
            </a:r>
            <a:r>
              <a:rPr lang="it-IT" b="0" i="0" u="none" strike="noStrike" baseline="0" dirty="0" err="1">
                <a:latin typeface="Arial" panose="020B0604020202020204" pitchFamily="34" charset="0"/>
              </a:rPr>
              <a:t>patterns</a:t>
            </a:r>
            <a:r>
              <a:rPr lang="it-IT" b="0" i="0" u="none" strike="noStrike" baseline="0" dirty="0">
                <a:latin typeface="Arial" panose="020B0604020202020204" pitchFamily="34" charset="0"/>
              </a:rPr>
              <a:t>.</a:t>
            </a:r>
          </a:p>
          <a:p>
            <a:pPr marL="361950" indent="-361950"/>
            <a:r>
              <a:rPr lang="it-IT" b="0" i="0" u="none" strike="noStrike" baseline="0" dirty="0">
                <a:latin typeface="Arial" panose="020B0604020202020204" pitchFamily="34" charset="0"/>
              </a:rPr>
              <a:t>Designers </a:t>
            </a:r>
            <a:r>
              <a:rPr lang="it-IT" b="0" i="0" u="none" strike="noStrike" baseline="0" dirty="0" err="1">
                <a:latin typeface="Arial" panose="020B0604020202020204" pitchFamily="34" charset="0"/>
              </a:rPr>
              <a:t>should</a:t>
            </a:r>
            <a:r>
              <a:rPr lang="it-IT" b="0" i="0" u="none" strike="noStrike" baseline="0" dirty="0">
                <a:latin typeface="Arial" panose="020B0604020202020204" pitchFamily="34" charset="0"/>
              </a:rPr>
              <a:t> </a:t>
            </a:r>
            <a:r>
              <a:rPr lang="it-IT" b="0" i="0" u="none" strike="noStrike" baseline="0" dirty="0" err="1">
                <a:latin typeface="Arial" panose="020B0604020202020204" pitchFamily="34" charset="0"/>
              </a:rPr>
              <a:t>ensure</a:t>
            </a:r>
            <a:r>
              <a:rPr lang="it-IT" b="0" i="0" u="none" strike="noStrike" baseline="0" dirty="0">
                <a:latin typeface="Arial" panose="020B0604020202020204" pitchFamily="34" charset="0"/>
              </a:rPr>
              <a:t> </a:t>
            </a:r>
            <a:r>
              <a:rPr lang="it-IT" b="0" i="0" u="none" strike="noStrike" baseline="0" dirty="0" err="1">
                <a:latin typeface="Arial" panose="020B0604020202020204" pitchFamily="34" charset="0"/>
              </a:rPr>
              <a:t>that</a:t>
            </a:r>
            <a:r>
              <a:rPr lang="it-IT" b="0" i="0" u="none" strike="noStrike" baseline="0" dirty="0">
                <a:latin typeface="Arial" panose="020B0604020202020204" pitchFamily="34" charset="0"/>
              </a:rPr>
              <a:t> </a:t>
            </a:r>
            <a:r>
              <a:rPr lang="it-IT" b="0" i="0" u="none" strike="noStrike" baseline="0" dirty="0" err="1">
                <a:latin typeface="Arial" panose="020B0604020202020204" pitchFamily="34" charset="0"/>
              </a:rPr>
              <a:t>there</a:t>
            </a:r>
            <a:r>
              <a:rPr lang="it-IT" b="0" i="0" u="none" strike="noStrike" baseline="0" dirty="0">
                <a:latin typeface="Arial" panose="020B0604020202020204" pitchFamily="34" charset="0"/>
              </a:rPr>
              <a:t> </a:t>
            </a:r>
            <a:r>
              <a:rPr lang="it-IT" b="0" i="0" u="none" strike="noStrike" baseline="0" dirty="0" err="1">
                <a:latin typeface="Arial" panose="020B0604020202020204" pitchFamily="34" charset="0"/>
              </a:rPr>
              <a:t>is</a:t>
            </a:r>
            <a:r>
              <a:rPr lang="it-IT" b="0" i="0" u="none" strike="noStrike" baseline="0" dirty="0">
                <a:latin typeface="Arial" panose="020B0604020202020204" pitchFamily="34" charset="0"/>
              </a:rPr>
              <a:t> a </a:t>
            </a:r>
            <a:r>
              <a:rPr lang="it-IT" b="0" i="0" u="none" strike="noStrike" baseline="0" dirty="0" err="1">
                <a:latin typeface="Arial" panose="020B0604020202020204" pitchFamily="34" charset="0"/>
              </a:rPr>
              <a:t>consistent</a:t>
            </a:r>
            <a:r>
              <a:rPr lang="it-IT" b="0" i="0" u="none" strike="noStrike" baseline="0" dirty="0">
                <a:latin typeface="Arial" panose="020B0604020202020204" pitchFamily="34" charset="0"/>
              </a:rPr>
              <a:t> design </a:t>
            </a:r>
            <a:r>
              <a:rPr lang="it-IT" b="0" i="0" u="none" strike="noStrike" baseline="0" dirty="0" err="1">
                <a:latin typeface="Arial" panose="020B0604020202020204" pitchFamily="34" charset="0"/>
              </a:rPr>
              <a:t>language</a:t>
            </a:r>
            <a:r>
              <a:rPr lang="it-IT" b="0" i="0" u="none" strike="noStrike" baseline="0" dirty="0">
                <a:latin typeface="Arial" panose="020B0604020202020204" pitchFamily="34" charset="0"/>
              </a:rPr>
              <a:t> in </a:t>
            </a:r>
            <a:r>
              <a:rPr lang="it-IT" b="0" i="0" u="none" strike="noStrike" baseline="0" dirty="0" err="1">
                <a:latin typeface="Arial" panose="020B0604020202020204" pitchFamily="34" charset="0"/>
              </a:rPr>
              <a:t>terms</a:t>
            </a:r>
            <a:r>
              <a:rPr lang="it-IT" b="0" i="0" u="none" strike="noStrike" baseline="0" dirty="0">
                <a:latin typeface="Arial" panose="020B0604020202020204" pitchFamily="34" charset="0"/>
              </a:rPr>
              <a:t> of </a:t>
            </a:r>
            <a:r>
              <a:rPr lang="it-IT" b="0" i="0" u="none" strike="noStrike" baseline="0" dirty="0" err="1">
                <a:latin typeface="Arial" panose="020B0604020202020204" pitchFamily="34" charset="0"/>
              </a:rPr>
              <a:t>both</a:t>
            </a:r>
            <a:r>
              <a:rPr lang="it-IT" b="0" i="0" u="none" strike="noStrike" baseline="0" dirty="0">
                <a:latin typeface="Arial" panose="020B0604020202020204" pitchFamily="34" charset="0"/>
              </a:rPr>
              <a:t> the </a:t>
            </a:r>
            <a:r>
              <a:rPr lang="it-IT" b="0" i="0" u="none" strike="noStrike" baseline="0" dirty="0" err="1">
                <a:latin typeface="Arial" panose="020B0604020202020204" pitchFamily="34" charset="0"/>
              </a:rPr>
              <a:t>patterns</a:t>
            </a:r>
            <a:r>
              <a:rPr lang="it-IT" b="0" i="0" u="none" strike="noStrike" baseline="0" dirty="0">
                <a:latin typeface="Arial" panose="020B0604020202020204" pitchFamily="34" charset="0"/>
              </a:rPr>
              <a:t> of </a:t>
            </a:r>
            <a:r>
              <a:rPr lang="it-IT" b="0" i="0" u="none" strike="noStrike" baseline="0" dirty="0" err="1">
                <a:latin typeface="Arial" panose="020B0604020202020204" pitchFamily="34" charset="0"/>
              </a:rPr>
              <a:t>interaction</a:t>
            </a:r>
            <a:r>
              <a:rPr lang="it-IT" b="0" i="0" u="none" strike="noStrike" baseline="0" dirty="0">
                <a:latin typeface="Arial" panose="020B0604020202020204" pitchFamily="34" charset="0"/>
              </a:rPr>
              <a:t> and </a:t>
            </a:r>
            <a:r>
              <a:rPr lang="it-IT" b="0" i="0" u="none" strike="noStrike" baseline="0" dirty="0" err="1">
                <a:latin typeface="Arial" panose="020B0604020202020204" pitchFamily="34" charset="0"/>
              </a:rPr>
              <a:t>representational</a:t>
            </a:r>
            <a:r>
              <a:rPr lang="it-IT" b="0" i="0" u="none" strike="noStrike" baseline="0" dirty="0">
                <a:latin typeface="Arial" panose="020B0604020202020204" pitchFamily="34" charset="0"/>
              </a:rPr>
              <a:t> </a:t>
            </a:r>
            <a:r>
              <a:rPr lang="it-IT" b="0" i="0" u="none" strike="noStrike" baseline="0" dirty="0" err="1">
                <a:latin typeface="Arial" panose="020B0604020202020204" pitchFamily="34" charset="0"/>
              </a:rPr>
              <a:t>aspects</a:t>
            </a:r>
            <a:r>
              <a:rPr lang="it-IT" b="0" i="0" u="none" strike="noStrike" baseline="0" dirty="0">
                <a:latin typeface="Arial" panose="020B0604020202020204" pitchFamily="34" charset="0"/>
              </a:rPr>
              <a:t> of design.</a:t>
            </a:r>
            <a:endParaRPr lang="en-US" dirty="0"/>
          </a:p>
        </p:txBody>
      </p:sp>
    </p:spTree>
    <p:extLst>
      <p:ext uri="{BB962C8B-B14F-4D97-AF65-F5344CB8AC3E}">
        <p14:creationId xmlns:p14="http://schemas.microsoft.com/office/powerpoint/2010/main" val="13213269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228601"/>
            <a:ext cx="7886700" cy="893762"/>
          </a:xfrm>
        </p:spPr>
        <p:txBody>
          <a:bodyPr/>
          <a:lstStyle/>
          <a:p>
            <a:r>
              <a:rPr lang="en-US" sz="3600" b="1" i="0" u="none" strike="noStrike" kern="1400" baseline="0" dirty="0">
                <a:latin typeface="Arial" panose="020B0604020202020204" pitchFamily="34" charset="0"/>
              </a:rPr>
              <a:t>Types of design (1 of 2)</a:t>
            </a:r>
            <a:r>
              <a:rPr lang="en-US" sz="3600" b="0" i="0" u="none" strike="noStrike" kern="1400" baseline="0" dirty="0">
                <a:latin typeface="Arial" panose="020B0604020202020204" pitchFamily="34" charset="0"/>
              </a:rPr>
              <a:t> </a:t>
            </a:r>
          </a:p>
        </p:txBody>
      </p:sp>
      <p:sp>
        <p:nvSpPr>
          <p:cNvPr id="3" name="Text Placeholder 2"/>
          <p:cNvSpPr>
            <a:spLocks noGrp="1"/>
          </p:cNvSpPr>
          <p:nvPr>
            <p:ph type="body" idx="4294967295"/>
          </p:nvPr>
        </p:nvSpPr>
        <p:spPr>
          <a:xfrm>
            <a:off x="657225" y="1468437"/>
            <a:ext cx="7886700" cy="4560887"/>
          </a:xfrm>
        </p:spPr>
        <p:txBody>
          <a:bodyPr>
            <a:noAutofit/>
          </a:bodyPr>
          <a:lstStyle/>
          <a:p>
            <a:pPr marL="361950" indent="-361950"/>
            <a:r>
              <a:rPr lang="en-US" sz="1600" b="0" i="0" u="none" strike="noStrike" baseline="0" dirty="0">
                <a:latin typeface="Arial" panose="020B0604020202020204" pitchFamily="34" charset="0"/>
              </a:rPr>
              <a:t>It is also important to appreciate that there are different types of design that encourage different ways of looking at problems and that will lead to different outcomes.</a:t>
            </a:r>
          </a:p>
          <a:p>
            <a:pPr marL="361950" indent="-361950"/>
            <a:r>
              <a:rPr lang="en-US" sz="1600" b="0" i="0" u="none" strike="noStrike" baseline="0" dirty="0">
                <a:latin typeface="Arial" panose="020B0604020202020204" pitchFamily="34" charset="0"/>
              </a:rPr>
              <a:t>Critical design is an approach to design that deliberately sets out to distance itself from the current situation. It makes use of design fictions to explore new ideas and new concepts and impacts both designers, as they reflect on the designs and the reactions they provoke, and on users who have novel experiences that give them new insights into future situations (Dunne 1999).</a:t>
            </a:r>
          </a:p>
          <a:p>
            <a:pPr marL="361950" indent="-361950"/>
            <a:r>
              <a:rPr lang="en-US" sz="1600" b="0" i="0" u="none" strike="noStrike" baseline="0" dirty="0">
                <a:latin typeface="Arial" panose="020B0604020202020204" pitchFamily="34" charset="0"/>
              </a:rPr>
              <a:t>Constructive design puts the emphasis on imaginative design. Rather than focusing on some specific requirements and a rational solution to a problem, they imagine new realities, build prototype implementations of them and evaluate to see if they work. </a:t>
            </a:r>
          </a:p>
          <a:p>
            <a:pPr marL="361950" indent="-361950"/>
            <a:r>
              <a:rPr lang="en-US" sz="1600" b="0" i="0" u="none" strike="noStrike" baseline="0" dirty="0">
                <a:latin typeface="Arial" panose="020B0604020202020204" pitchFamily="34" charset="0"/>
              </a:rPr>
              <a:t>In the context of designing novel museum experiences, a constructive design approach highlights the development of intuitive technologies that should not interfere with the focus of the exhibition or artefact. There is a focus on the social aspects of interaction and finding ways to engage visitors, letting them choose how to interact (Petrelli, </a:t>
            </a:r>
            <a:r>
              <a:rPr lang="en-US" sz="1600" b="0" i="1" u="none" strike="noStrike" baseline="0" dirty="0">
                <a:latin typeface="Arial" panose="020B0604020202020204" pitchFamily="34" charset="0"/>
              </a:rPr>
              <a:t>et al.</a:t>
            </a:r>
            <a:r>
              <a:rPr lang="en-US" sz="1600" b="0" i="0" u="none" strike="noStrike" baseline="0" dirty="0">
                <a:latin typeface="Arial" panose="020B0604020202020204" pitchFamily="34" charset="0"/>
              </a:rPr>
              <a:t>, 2016).</a:t>
            </a:r>
          </a:p>
        </p:txBody>
      </p:sp>
    </p:spTree>
    <p:extLst>
      <p:ext uri="{BB962C8B-B14F-4D97-AF65-F5344CB8AC3E}">
        <p14:creationId xmlns:p14="http://schemas.microsoft.com/office/powerpoint/2010/main" val="1763274058"/>
      </p:ext>
    </p:extLst>
  </p:cSld>
  <p:clrMapOvr>
    <a:masterClrMapping/>
  </p:clrMapOvr>
</p:sld>
</file>

<file path=ppt/theme/theme1.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1082</TotalTime>
  <Words>9147</Words>
  <Application>Microsoft Office PowerPoint</Application>
  <PresentationFormat>On-screen Show (4:3)</PresentationFormat>
  <Paragraphs>517</Paragraphs>
  <Slides>85</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85</vt:i4>
      </vt:variant>
    </vt:vector>
  </HeadingPairs>
  <TitlesOfParts>
    <vt:vector size="93" baseType="lpstr">
      <vt:lpstr>ＭＳ Ｐゴシック</vt:lpstr>
      <vt:lpstr>ＭＳ Ｐゴシック</vt:lpstr>
      <vt:lpstr>Arial</vt:lpstr>
      <vt:lpstr>Calibri</vt:lpstr>
      <vt:lpstr>Times</vt:lpstr>
      <vt:lpstr>Times New Roman</vt:lpstr>
      <vt:lpstr>Verdana</vt:lpstr>
      <vt:lpstr>2_Default Design</vt:lpstr>
      <vt:lpstr>PowerPoint Presentation</vt:lpstr>
      <vt:lpstr>Contents</vt:lpstr>
      <vt:lpstr>Aims</vt:lpstr>
      <vt:lpstr>Background</vt:lpstr>
      <vt:lpstr>After studying this chapter you should be able to:</vt:lpstr>
      <vt:lpstr>Introduction (1 of 2)</vt:lpstr>
      <vt:lpstr>Introduction (2 of 2) </vt:lpstr>
      <vt:lpstr>Conceptual and physical design</vt:lpstr>
      <vt:lpstr>Types of design (1 of 2) </vt:lpstr>
      <vt:lpstr>Types of design (2 of 2) </vt:lpstr>
      <vt:lpstr>UX design</vt:lpstr>
      <vt:lpstr>Good UX </vt:lpstr>
      <vt:lpstr>Exploring the design space (1 of 2)</vt:lpstr>
      <vt:lpstr>Exploring the design space (2 of 2)</vt:lpstr>
      <vt:lpstr>Exploring UX design concepts</vt:lpstr>
      <vt:lpstr>How do you do?</vt:lpstr>
      <vt:lpstr>How do you feel?</vt:lpstr>
      <vt:lpstr>Understanding media</vt:lpstr>
      <vt:lpstr>Leitmotifs from understanding media</vt:lpstr>
      <vt:lpstr>How do you know?</vt:lpstr>
      <vt:lpstr>Challenge 9.1</vt:lpstr>
      <vt:lpstr>Places for experience</vt:lpstr>
      <vt:lpstr>Blended spaces</vt:lpstr>
      <vt:lpstr>Describing the UX </vt:lpstr>
      <vt:lpstr>PowerPoint Presentation</vt:lpstr>
      <vt:lpstr>Metaphors and blends in design</vt:lpstr>
      <vt:lpstr>Metaphors and blends in UX (1 of 3)</vt:lpstr>
      <vt:lpstr>Metaphors and blends in UX (2 of 3)</vt:lpstr>
      <vt:lpstr>Metaphors and blends in UX (3 of 3)</vt:lpstr>
      <vt:lpstr>Rolodex metaphor</vt:lpstr>
      <vt:lpstr>Navigation metaphors (1 of 3)</vt:lpstr>
      <vt:lpstr>Navigation metaphors (2 of 3)</vt:lpstr>
      <vt:lpstr>Navigation metaphors (3 of 3) </vt:lpstr>
      <vt:lpstr>Challenge 9.2</vt:lpstr>
      <vt:lpstr>Metaphor (1 of 2)</vt:lpstr>
      <vt:lpstr>Metaphor (2 of 2)</vt:lpstr>
      <vt:lpstr>Blends (1 of 2)</vt:lpstr>
      <vt:lpstr>Blends (2 of 2)</vt:lpstr>
      <vt:lpstr>Conceptual blending</vt:lpstr>
      <vt:lpstr>Correspondences</vt:lpstr>
      <vt:lpstr>Thinking figuratively (1 of 2)</vt:lpstr>
      <vt:lpstr>Thinking figuratively (2 of 2)</vt:lpstr>
      <vt:lpstr>Designing with blends</vt:lpstr>
      <vt:lpstr>Challenge 9.3</vt:lpstr>
      <vt:lpstr>Conceptual design (1 of 2)</vt:lpstr>
      <vt:lpstr>Conceptual design (2 of 2) </vt:lpstr>
      <vt:lpstr>Scenarios and conceptual design (1 of 3) </vt:lpstr>
      <vt:lpstr>Scenarios and conceptual design (2 of 3) </vt:lpstr>
      <vt:lpstr>Scenarios and conceptual design (3 of 3) </vt:lpstr>
      <vt:lpstr>Object–action analysis</vt:lpstr>
      <vt:lpstr>Challenge 9.4</vt:lpstr>
      <vt:lpstr>Scenario corpus</vt:lpstr>
      <vt:lpstr>Objects and actions in a music player example</vt:lpstr>
      <vt:lpstr>Analysis (1 of 2)</vt:lpstr>
      <vt:lpstr>Analysis (2 of 2)</vt:lpstr>
      <vt:lpstr>Object/action analysis</vt:lpstr>
      <vt:lpstr>Object–action analysis of part of scenario MP3/01</vt:lpstr>
      <vt:lpstr>Conceptual model</vt:lpstr>
      <vt:lpstr>Conceptual model (1 of 4)</vt:lpstr>
      <vt:lpstr>PowerPoint Presentation</vt:lpstr>
      <vt:lpstr>Conceptual model (2 of 4)</vt:lpstr>
      <vt:lpstr>Conceptual model (3 of 4)</vt:lpstr>
      <vt:lpstr>Conceptual model (4 of 4)</vt:lpstr>
      <vt:lpstr>Elements of interaction</vt:lpstr>
      <vt:lpstr>Physical design</vt:lpstr>
      <vt:lpstr>Three components to physical design</vt:lpstr>
      <vt:lpstr>Skeumorphic design</vt:lpstr>
      <vt:lpstr>Design languages (1 of 3)</vt:lpstr>
      <vt:lpstr>Design languages (2 of 3)</vt:lpstr>
      <vt:lpstr>Microsoft’s design language</vt:lpstr>
      <vt:lpstr>Design languages (3 of 3) </vt:lpstr>
      <vt:lpstr>Design language for the music player (1 of 2)</vt:lpstr>
      <vt:lpstr>Design language for the music player (2 of 2)</vt:lpstr>
      <vt:lpstr>Designing interactions (1 of 3)</vt:lpstr>
      <vt:lpstr>Designing interactions (2 of 3)</vt:lpstr>
      <vt:lpstr>Designing interactions (3 of 3)</vt:lpstr>
      <vt:lpstr>Interaction patterns</vt:lpstr>
      <vt:lpstr>PowerPoint Presentation</vt:lpstr>
      <vt:lpstr>PowerPoint Presentation</vt:lpstr>
      <vt:lpstr>PowerPoint Presentation</vt:lpstr>
      <vt:lpstr>Challenge 9.5</vt:lpstr>
      <vt:lpstr>Diagrammatic techniques</vt:lpstr>
      <vt:lpstr>Dataflow</vt:lpstr>
      <vt:lpstr>State transition network</vt:lpstr>
      <vt:lpstr>Summary and key points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dc:title>
  <dc:creator>Benyon, David</dc:creator>
  <cp:lastModifiedBy>Vivekan G</cp:lastModifiedBy>
  <cp:revision>183</cp:revision>
  <dcterms:created xsi:type="dcterms:W3CDTF">2017-11-14T13:27:52Z</dcterms:created>
  <dcterms:modified xsi:type="dcterms:W3CDTF">2019-01-22T13:42:17Z</dcterms:modified>
</cp:coreProperties>
</file>